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99" r:id="rId14"/>
    <p:sldId id="269" r:id="rId15"/>
    <p:sldId id="273" r:id="rId16"/>
    <p:sldId id="304"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8" r:id="rId34"/>
    <p:sldId id="293" r:id="rId35"/>
    <p:sldId id="294" r:id="rId36"/>
    <p:sldId id="295" r:id="rId37"/>
    <p:sldId id="300" r:id="rId38"/>
    <p:sldId id="301" r:id="rId39"/>
    <p:sldId id="303" r:id="rId40"/>
    <p:sldId id="302" r:id="rId41"/>
    <p:sldId id="305" r:id="rId42"/>
    <p:sldId id="307" r:id="rId43"/>
    <p:sldId id="308" r:id="rId44"/>
    <p:sldId id="309" r:id="rId45"/>
    <p:sldId id="310" r:id="rId46"/>
    <p:sldId id="311" r:id="rId47"/>
    <p:sldId id="312" r:id="rId48"/>
    <p:sldId id="313" r:id="rId49"/>
    <p:sldId id="314" r:id="rId50"/>
    <p:sldId id="315" r:id="rId51"/>
    <p:sldId id="316" r:id="rId52"/>
    <p:sldId id="306" r:id="rId53"/>
    <p:sldId id="317" r:id="rId54"/>
    <p:sldId id="320" r:id="rId55"/>
    <p:sldId id="321" r:id="rId56"/>
    <p:sldId id="318" r:id="rId57"/>
    <p:sldId id="319" r:id="rId58"/>
    <p:sldId id="296" r:id="rId59"/>
    <p:sldId id="297" r:id="rId60"/>
    <p:sldId id="323" r:id="rId61"/>
    <p:sldId id="322" r:id="rId62"/>
  </p:sldIdLst>
  <p:sldSz cx="12192000" cy="6858000"/>
  <p:notesSz cx="6858000" cy="9144000"/>
  <p:embeddedFontLst>
    <p:embeddedFont>
      <p:font typeface="Georgia" panose="02040502050405020303" pitchFamily="18" charset="0"/>
      <p:regular r:id="rId64"/>
      <p:bold r:id="rId65"/>
      <p:italic r:id="rId66"/>
      <p:boldItalic r:id="rId67"/>
    </p:embeddedFont>
    <p:embeddedFont>
      <p:font typeface="Arial Black" panose="020B0A04020102020204" pitchFamily="34" charset="0"/>
      <p:bold r:id="rId68"/>
    </p:embeddedFont>
    <p:embeddedFont>
      <p:font typeface="Calibri" panose="020F050202020403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iLC6Ixr6a0MGtH4GhOebVRTuhK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4" d="100"/>
          <a:sy n="74" d="100"/>
        </p:scale>
        <p:origin x="456" y="7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4912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5455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13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3142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602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204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24" name="Google Shape;224;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902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35" name="Google Shape;2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2749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385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258" name="Google Shape;25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0670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265" name="Google Shape;26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392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72" name="Google Shape;272;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584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1962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82" name="Google Shape;282;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654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92" name="Google Shape;29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510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2" name="Google Shape;30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3124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12" name="Google Shape;31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427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What is the role of regression in ML</a:t>
            </a:r>
            <a:endParaRPr/>
          </a:p>
          <a:p>
            <a:pPr marL="457200" marR="0" lvl="0" indent="-228600" algn="l" rtl="0">
              <a:lnSpc>
                <a:spcPct val="100000"/>
              </a:lnSpc>
              <a:spcBef>
                <a:spcPts val="0"/>
              </a:spcBef>
              <a:spcAft>
                <a:spcPts val="0"/>
              </a:spcAft>
              <a:buClr>
                <a:srgbClr val="000000"/>
              </a:buClr>
              <a:buSzPts val="1400"/>
              <a:buFont typeface="Arial"/>
              <a:buNone/>
            </a:pPr>
            <a:r>
              <a:rPr lang="en-US" sz="1200"/>
              <a:t>Is regression supervised or unsupervised?</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19" name="Google Shape;319;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716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8044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722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338" name="Google Shape;3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765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3826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5" name="Google Shape;355;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extLst>
      <p:ext uri="{BB962C8B-B14F-4D97-AF65-F5344CB8AC3E}">
        <p14:creationId xmlns:p14="http://schemas.microsoft.com/office/powerpoint/2010/main" val="270007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3402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2" name="Google Shape;362;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extLst>
      <p:ext uri="{BB962C8B-B14F-4D97-AF65-F5344CB8AC3E}">
        <p14:creationId xmlns:p14="http://schemas.microsoft.com/office/powerpoint/2010/main" val="2759768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extLst>
      <p:ext uri="{BB962C8B-B14F-4D97-AF65-F5344CB8AC3E}">
        <p14:creationId xmlns:p14="http://schemas.microsoft.com/office/powerpoint/2010/main" val="348015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2969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89" name="Google Shape;389;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extLst>
      <p:ext uri="{BB962C8B-B14F-4D97-AF65-F5344CB8AC3E}">
        <p14:creationId xmlns:p14="http://schemas.microsoft.com/office/powerpoint/2010/main" val="1245460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97" name="Google Shape;39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58</a:t>
            </a:fld>
            <a:endParaRPr/>
          </a:p>
        </p:txBody>
      </p:sp>
    </p:spTree>
    <p:extLst>
      <p:ext uri="{BB962C8B-B14F-4D97-AF65-F5344CB8AC3E}">
        <p14:creationId xmlns:p14="http://schemas.microsoft.com/office/powerpoint/2010/main" val="3479481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325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28" name="Google Shape;128;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614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43" name="Google Shape;14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56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758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59" name="Google Shape;15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1061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71" name="Google Shape;171;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32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8"/>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8"/>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8"/>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9"/>
        <p:cNvGrpSpPr/>
        <p:nvPr/>
      </p:nvGrpSpPr>
      <p:grpSpPr>
        <a:xfrm>
          <a:off x="0" y="0"/>
          <a:ext cx="0" cy="0"/>
          <a:chOff x="0" y="0"/>
          <a:chExt cx="0" cy="0"/>
        </a:xfrm>
      </p:grpSpPr>
      <p:sp>
        <p:nvSpPr>
          <p:cNvPr id="20" name="Google Shape;20;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21" name="Google Shape;21;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linkedin.com/in/sharat-chandra"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a-ashwini-45a9221b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76.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p:nvPr/>
        </p:nvSpPr>
        <p:spPr>
          <a:xfrm>
            <a:off x="0" y="3250094"/>
            <a:ext cx="12192000" cy="3607905"/>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98" name="Google Shape;98;p3"/>
          <p:cNvSpPr/>
          <p:nvPr/>
        </p:nvSpPr>
        <p:spPr>
          <a:xfrm>
            <a:off x="1539458" y="671518"/>
            <a:ext cx="9503360" cy="27639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dirty="0">
                <a:solidFill>
                  <a:srgbClr val="000000"/>
                </a:solidFill>
                <a:latin typeface="Times New Roman"/>
                <a:ea typeface="Times New Roman"/>
                <a:cs typeface="Times New Roman"/>
                <a:sym typeface="Times New Roman"/>
              </a:rPr>
              <a:t>Optimization of </a:t>
            </a:r>
            <a:r>
              <a:rPr lang="en-US" sz="4400" b="1" dirty="0">
                <a:latin typeface="Times New Roman"/>
                <a:ea typeface="Times New Roman"/>
                <a:cs typeface="Times New Roman"/>
                <a:sym typeface="Times New Roman"/>
              </a:rPr>
              <a:t>Pallets in supply </a:t>
            </a:r>
            <a:r>
              <a:rPr lang="en-US" sz="4400" b="1" i="0" u="none" strike="noStrike" cap="none" dirty="0">
                <a:solidFill>
                  <a:srgbClr val="000000"/>
                </a:solidFill>
                <a:latin typeface="Times New Roman"/>
                <a:ea typeface="Times New Roman"/>
                <a:cs typeface="Times New Roman"/>
                <a:sym typeface="Times New Roman"/>
              </a:rPr>
              <a:t>Chain Management </a:t>
            </a:r>
            <a:endParaRPr sz="1400" b="0" i="0" u="none" strike="noStrike" cap="none" dirty="0">
              <a:solidFill>
                <a:srgbClr val="000000"/>
              </a:solidFill>
              <a:latin typeface="Arial"/>
              <a:ea typeface="Arial"/>
              <a:cs typeface="Arial"/>
              <a:sym typeface="Arial"/>
            </a:endParaRPr>
          </a:p>
        </p:txBody>
      </p:sp>
      <p:sp>
        <p:nvSpPr>
          <p:cNvPr id="99" name="Google Shape;99;p3"/>
          <p:cNvSpPr/>
          <p:nvPr/>
        </p:nvSpPr>
        <p:spPr>
          <a:xfrm>
            <a:off x="1539450" y="4156425"/>
            <a:ext cx="9881400" cy="2763900"/>
          </a:xfrm>
          <a:prstGeom prst="rect">
            <a:avLst/>
          </a:prstGeom>
          <a:noFill/>
          <a:ln>
            <a:noFill/>
          </a:ln>
        </p:spPr>
        <p:txBody>
          <a:bodyPr spcFirstLastPara="1" wrap="square" lIns="91425" tIns="45675" rIns="91425" bIns="45675" anchor="ctr" anchorCtr="0">
            <a:noAutofit/>
          </a:bodyPr>
          <a:lstStyle/>
          <a:p>
            <a:pPr marL="0" marR="0" lvl="0" indent="0" algn="l" rtl="0">
              <a:lnSpc>
                <a:spcPct val="9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100" name="Google Shape;100;p3"/>
          <p:cNvSpPr/>
          <p:nvPr/>
        </p:nvSpPr>
        <p:spPr>
          <a:xfrm>
            <a:off x="3718560" y="5524785"/>
            <a:ext cx="4755200" cy="27200"/>
          </a:xfrm>
          <a:prstGeom prst="rect">
            <a:avLst/>
          </a:prstGeom>
          <a:solidFill>
            <a:schemeClr val="accent2"/>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Calibri"/>
              <a:ea typeface="Calibri"/>
              <a:cs typeface="Calibri"/>
              <a:sym typeface="Calibri"/>
            </a:endParaRPr>
          </a:p>
        </p:txBody>
      </p:sp>
      <p:pic>
        <p:nvPicPr>
          <p:cNvPr id="101" name="Google Shape;101;p3"/>
          <p:cNvPicPr preferRelativeResize="0"/>
          <p:nvPr/>
        </p:nvPicPr>
        <p:blipFill rotWithShape="1">
          <a:blip r:embed="rId3">
            <a:alphaModFix/>
          </a:blip>
          <a:srcRect/>
          <a:stretch/>
        </p:blipFill>
        <p:spPr>
          <a:xfrm>
            <a:off x="9915533" y="6151968"/>
            <a:ext cx="2276467" cy="706033"/>
          </a:xfrm>
          <a:prstGeom prst="rect">
            <a:avLst/>
          </a:prstGeom>
          <a:noFill/>
          <a:ln>
            <a:noFill/>
          </a:ln>
        </p:spPr>
      </p:pic>
      <p:cxnSp>
        <p:nvCxnSpPr>
          <p:cNvPr id="102" name="Google Shape;102;p3"/>
          <p:cNvCxnSpPr/>
          <p:nvPr/>
        </p:nvCxnSpPr>
        <p:spPr>
          <a:xfrm>
            <a:off x="0" y="6464596"/>
            <a:ext cx="9597656" cy="0"/>
          </a:xfrm>
          <a:prstGeom prst="straightConnector1">
            <a:avLst/>
          </a:prstGeom>
          <a:noFill/>
          <a:ln w="9525" cap="flat" cmpd="sng">
            <a:solidFill>
              <a:srgbClr val="3E6EC2"/>
            </a:solidFill>
            <a:prstDash val="solid"/>
            <a:round/>
            <a:headEnd type="none" w="sm" len="sm"/>
            <a:tailEnd type="none" w="sm" len="sm"/>
          </a:ln>
        </p:spPr>
      </p:cxnSp>
      <p:pic>
        <p:nvPicPr>
          <p:cNvPr id="3074" name="Picture 2" descr="7 Types of Pallets: Properties &amp; Applications">
            <a:extLst>
              <a:ext uri="{FF2B5EF4-FFF2-40B4-BE49-F238E27FC236}">
                <a16:creationId xmlns:a16="http://schemas.microsoft.com/office/drawing/2014/main" xmlns="" id="{FFB8D890-05C0-AFFB-E3EA-FA1373656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661" y="3299790"/>
            <a:ext cx="7235687" cy="3008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Architecture</a:t>
            </a:r>
            <a:endParaRPr sz="3200"/>
          </a:p>
        </p:txBody>
      </p:sp>
      <p:pic>
        <p:nvPicPr>
          <p:cNvPr id="182" name="Google Shape;182;p8"/>
          <p:cNvPicPr preferRelativeResize="0"/>
          <p:nvPr/>
        </p:nvPicPr>
        <p:blipFill rotWithShape="1">
          <a:blip r:embed="rId3">
            <a:alphaModFix/>
          </a:blip>
          <a:srcRect/>
          <a:stretch/>
        </p:blipFill>
        <p:spPr>
          <a:xfrm>
            <a:off x="9580951" y="6053750"/>
            <a:ext cx="2592012" cy="805375"/>
          </a:xfrm>
          <a:prstGeom prst="rect">
            <a:avLst/>
          </a:prstGeom>
          <a:noFill/>
          <a:ln>
            <a:noFill/>
          </a:ln>
        </p:spPr>
      </p:pic>
      <p:pic>
        <p:nvPicPr>
          <p:cNvPr id="1028" name="Picture 4" descr="Tableau - Design Flow - GeeksforGeeks">
            <a:extLst>
              <a:ext uri="{FF2B5EF4-FFF2-40B4-BE49-F238E27FC236}">
                <a16:creationId xmlns:a16="http://schemas.microsoft.com/office/drawing/2014/main" xmlns="" id="{275DD1AD-6C51-ECC5-7DF4-628357EB9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834" y="829994"/>
            <a:ext cx="4848225" cy="55848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AE859C1A-942C-6A43-64F8-51E70E84E66D}"/>
              </a:ext>
            </a:extLst>
          </p:cNvPr>
          <p:cNvSpPr txBox="1"/>
          <p:nvPr/>
        </p:nvSpPr>
        <p:spPr>
          <a:xfrm>
            <a:off x="3048000" y="3278425"/>
            <a:ext cx="6096000"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Collection and Understanding</a:t>
            </a:r>
            <a:endParaRPr sz="3200"/>
          </a:p>
        </p:txBody>
      </p:sp>
      <p:pic>
        <p:nvPicPr>
          <p:cNvPr id="188" name="Google Shape;18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5" name="TextBox 4">
            <a:extLst>
              <a:ext uri="{FF2B5EF4-FFF2-40B4-BE49-F238E27FC236}">
                <a16:creationId xmlns:a16="http://schemas.microsoft.com/office/drawing/2014/main" xmlns="" id="{A1A163CC-7302-9288-7228-7A459D78146E}"/>
              </a:ext>
            </a:extLst>
          </p:cNvPr>
          <p:cNvSpPr txBox="1"/>
          <p:nvPr/>
        </p:nvSpPr>
        <p:spPr>
          <a:xfrm>
            <a:off x="534572" y="1361385"/>
            <a:ext cx="8612944" cy="1938992"/>
          </a:xfrm>
          <a:prstGeom prst="rect">
            <a:avLst/>
          </a:prstGeom>
          <a:noFill/>
        </p:spPr>
        <p:txBody>
          <a:bodyPr wrap="square">
            <a:spAutoFit/>
          </a:bodyPr>
          <a:lstStyle/>
          <a:p>
            <a:pPr marL="285750" indent="-285750">
              <a:buFont typeface="Wingdings" panose="05000000000000000000" pitchFamily="2" charset="2"/>
              <a:buChar char="Ø"/>
            </a:pPr>
            <a:r>
              <a:rPr lang="en-IN" sz="2000" dirty="0"/>
              <a:t>Data is provided by the client and it is a live data</a:t>
            </a:r>
          </a:p>
          <a:p>
            <a:pPr marL="285750" indent="-285750">
              <a:buFont typeface="Wingdings" panose="05000000000000000000" pitchFamily="2" charset="2"/>
              <a:buChar char="Ø"/>
            </a:pPr>
            <a:r>
              <a:rPr lang="en-IN" sz="2000" dirty="0"/>
              <a:t>The shape of the dataset for allot is (60174,48)</a:t>
            </a:r>
          </a:p>
          <a:p>
            <a:pPr marL="285750" indent="-285750">
              <a:buFont typeface="Wingdings" panose="05000000000000000000" pitchFamily="2" charset="2"/>
              <a:buChar char="Ø"/>
            </a:pPr>
            <a:r>
              <a:rPr lang="en-IN" sz="2000" dirty="0"/>
              <a:t>The shape of the dataset for </a:t>
            </a:r>
            <a:r>
              <a:rPr lang="en-IN" sz="2000" dirty="0" err="1"/>
              <a:t>Dehire</a:t>
            </a:r>
            <a:r>
              <a:rPr lang="en-IN" sz="2000" dirty="0"/>
              <a:t> is (39416,48)</a:t>
            </a:r>
          </a:p>
          <a:p>
            <a:pPr marL="285750" indent="-285750">
              <a:buFont typeface="Wingdings" panose="05000000000000000000" pitchFamily="2" charset="2"/>
              <a:buChar char="Ø"/>
            </a:pPr>
            <a:r>
              <a:rPr lang="en-IN" sz="2000" dirty="0"/>
              <a:t>Data pre-processing such as checking for duplicates, identifying missing values.</a:t>
            </a:r>
          </a:p>
          <a:p>
            <a:pPr marL="285750" indent="-285750">
              <a:buFont typeface="Wingdings" panose="05000000000000000000" pitchFamily="2" charset="2"/>
              <a:buChar char="Ø"/>
            </a:pPr>
            <a:r>
              <a:rPr lang="en-IN" sz="2000" dirty="0"/>
              <a:t>Data visualisation is done using tableau</a:t>
            </a:r>
          </a:p>
        </p:txBody>
      </p:sp>
      <p:sp>
        <p:nvSpPr>
          <p:cNvPr id="10" name="TextBox 9">
            <a:extLst>
              <a:ext uri="{FF2B5EF4-FFF2-40B4-BE49-F238E27FC236}">
                <a16:creationId xmlns:a16="http://schemas.microsoft.com/office/drawing/2014/main" xmlns="" id="{4D773D6C-EE50-CACD-1BA8-D60C5A70550F}"/>
              </a:ext>
            </a:extLst>
          </p:cNvPr>
          <p:cNvSpPr txBox="1"/>
          <p:nvPr/>
        </p:nvSpPr>
        <p:spPr>
          <a:xfrm>
            <a:off x="3048000" y="3278425"/>
            <a:ext cx="6096000"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228600" y="177788"/>
            <a:ext cx="10515600" cy="535953"/>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a:t>
            </a:r>
            <a:endParaRPr dirty="0"/>
          </a:p>
        </p:txBody>
      </p:sp>
      <p:pic>
        <p:nvPicPr>
          <p:cNvPr id="194" name="Google Shape;194;p13"/>
          <p:cNvPicPr preferRelativeResize="0"/>
          <p:nvPr/>
        </p:nvPicPr>
        <p:blipFill rotWithShape="1">
          <a:blip r:embed="rId3">
            <a:alphaModFix/>
          </a:blip>
          <a:srcRect/>
          <a:stretch/>
        </p:blipFill>
        <p:spPr>
          <a:xfrm>
            <a:off x="9567303" y="6040102"/>
            <a:ext cx="2592012" cy="806075"/>
          </a:xfrm>
          <a:prstGeom prst="rect">
            <a:avLst/>
          </a:prstGeom>
          <a:noFill/>
          <a:ln>
            <a:noFill/>
          </a:ln>
        </p:spPr>
      </p:pic>
      <p:graphicFrame>
        <p:nvGraphicFramePr>
          <p:cNvPr id="4" name="Table 3">
            <a:extLst>
              <a:ext uri="{FF2B5EF4-FFF2-40B4-BE49-F238E27FC236}">
                <a16:creationId xmlns:a16="http://schemas.microsoft.com/office/drawing/2014/main" xmlns="" id="{3ABD5055-08E2-CD50-BFBE-F45952B45910}"/>
              </a:ext>
            </a:extLst>
          </p:cNvPr>
          <p:cNvGraphicFramePr>
            <a:graphicFrameLocks noGrp="1"/>
          </p:cNvGraphicFramePr>
          <p:nvPr>
            <p:extLst>
              <p:ext uri="{D42A27DB-BD31-4B8C-83A1-F6EECF244321}">
                <p14:modId xmlns:p14="http://schemas.microsoft.com/office/powerpoint/2010/main" val="123190189"/>
              </p:ext>
            </p:extLst>
          </p:nvPr>
        </p:nvGraphicFramePr>
        <p:xfrm>
          <a:off x="1" y="844061"/>
          <a:ext cx="12159314" cy="5598945"/>
        </p:xfrm>
        <a:graphic>
          <a:graphicData uri="http://schemas.openxmlformats.org/drawingml/2006/table">
            <a:tbl>
              <a:tblPr/>
              <a:tblGrid>
                <a:gridCol w="2884184">
                  <a:extLst>
                    <a:ext uri="{9D8B030D-6E8A-4147-A177-3AD203B41FA5}">
                      <a16:colId xmlns:a16="http://schemas.microsoft.com/office/drawing/2014/main" xmlns="" val="2188520306"/>
                    </a:ext>
                  </a:extLst>
                </a:gridCol>
                <a:gridCol w="9275130">
                  <a:extLst>
                    <a:ext uri="{9D8B030D-6E8A-4147-A177-3AD203B41FA5}">
                      <a16:colId xmlns:a16="http://schemas.microsoft.com/office/drawing/2014/main" xmlns="" val="2430766684"/>
                    </a:ext>
                  </a:extLst>
                </a:gridCol>
              </a:tblGrid>
              <a:tr h="397345">
                <a:tc>
                  <a:txBody>
                    <a:bodyPr/>
                    <a:lstStyle/>
                    <a:p>
                      <a:pPr rtl="0" fontAlgn="b"/>
                      <a:r>
                        <a:rPr lang="en-IN" sz="1600" b="1">
                          <a:effectLst/>
                          <a:latin typeface="Calibri" panose="020F0502020204030204" pitchFamily="34" charset="0"/>
                        </a:rPr>
                        <a:t>Columns name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1">
                          <a:effectLst/>
                          <a:latin typeface="Calibri" panose="020F0502020204030204" pitchFamily="34" charset="0"/>
                        </a:rPr>
                        <a:t>Description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33300545"/>
                  </a:ext>
                </a:extLst>
              </a:tr>
              <a:tr h="325100">
                <a:tc>
                  <a:txBody>
                    <a:bodyPr/>
                    <a:lstStyle/>
                    <a:p>
                      <a:pPr rtl="0" fontAlgn="b"/>
                      <a:r>
                        <a:rPr lang="en-IN" sz="1600" b="0">
                          <a:effectLst/>
                          <a:latin typeface="Calibri" panose="020F0502020204030204" pitchFamily="34" charset="0"/>
                        </a:rPr>
                        <a:t>DOCNUM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Document number of each purchase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812458924"/>
                  </a:ext>
                </a:extLst>
              </a:tr>
              <a:tr h="325100">
                <a:tc>
                  <a:txBody>
                    <a:bodyPr/>
                    <a:lstStyle/>
                    <a:p>
                      <a:pPr rtl="0" fontAlgn="b"/>
                      <a:r>
                        <a:rPr lang="en-IN" sz="1600" b="0">
                          <a:effectLst/>
                          <a:latin typeface="Calibri" panose="020F0502020204030204" pitchFamily="34" charset="0"/>
                        </a:rPr>
                        <a:t>POSTING DATE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Date of product imported for manufacturing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910375428"/>
                  </a:ext>
                </a:extLst>
              </a:tr>
              <a:tr h="325100">
                <a:tc>
                  <a:txBody>
                    <a:bodyPr/>
                    <a:lstStyle/>
                    <a:p>
                      <a:pPr rtl="0" fontAlgn="b"/>
                      <a:r>
                        <a:rPr lang="en-IN" sz="1600" b="0">
                          <a:effectLst/>
                          <a:latin typeface="Calibri" panose="020F0502020204030204" pitchFamily="34" charset="0"/>
                        </a:rPr>
                        <a:t>EFFECTIVE DATE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dirty="0">
                          <a:effectLst/>
                          <a:latin typeface="Calibri" panose="020F0502020204030204" pitchFamily="34" charset="0"/>
                        </a:rPr>
                        <a:t>Date of product ready to be manufactured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856836819"/>
                  </a:ext>
                </a:extLst>
              </a:tr>
              <a:tr h="325100">
                <a:tc>
                  <a:txBody>
                    <a:bodyPr/>
                    <a:lstStyle/>
                    <a:p>
                      <a:pPr rtl="0" fontAlgn="b"/>
                      <a:r>
                        <a:rPr lang="en-IN" sz="1600" b="0">
                          <a:effectLst/>
                          <a:latin typeface="Calibri" panose="020F0502020204030204" pitchFamily="34" charset="0"/>
                        </a:rPr>
                        <a:t>CREATE DATE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Date of product manufactured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174027462"/>
                  </a:ext>
                </a:extLst>
              </a:tr>
              <a:tr h="325100">
                <a:tc>
                  <a:txBody>
                    <a:bodyPr/>
                    <a:lstStyle/>
                    <a:p>
                      <a:pPr rtl="0" fontAlgn="b"/>
                      <a:r>
                        <a:rPr lang="en-IN" sz="1600" b="0">
                          <a:effectLst/>
                          <a:latin typeface="Calibri" panose="020F0502020204030204" pitchFamily="34" charset="0"/>
                        </a:rPr>
                        <a:t>Customer/Vendor Code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Customer Code No.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662137322"/>
                  </a:ext>
                </a:extLst>
              </a:tr>
              <a:tr h="325100">
                <a:tc>
                  <a:txBody>
                    <a:bodyPr/>
                    <a:lstStyle/>
                    <a:p>
                      <a:pPr rtl="0" fontAlgn="b"/>
                      <a:r>
                        <a:rPr lang="en-IN" sz="1600" b="0" dirty="0">
                          <a:effectLst/>
                          <a:latin typeface="Calibri" panose="020F0502020204030204" pitchFamily="34" charset="0"/>
                        </a:rPr>
                        <a:t>Customer/Vendor Name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Customer Name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122106264"/>
                  </a:ext>
                </a:extLst>
              </a:tr>
              <a:tr h="325100">
                <a:tc>
                  <a:txBody>
                    <a:bodyPr/>
                    <a:lstStyle/>
                    <a:p>
                      <a:pPr rtl="0" fontAlgn="b"/>
                      <a:r>
                        <a:rPr lang="en-IN" sz="1600" b="0">
                          <a:effectLst/>
                          <a:latin typeface="Calibri" panose="020F0502020204030204" pitchFamily="34" charset="0"/>
                        </a:rPr>
                        <a:t>LOB</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Commodity Name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216049135"/>
                  </a:ext>
                </a:extLst>
              </a:tr>
              <a:tr h="325100">
                <a:tc>
                  <a:txBody>
                    <a:bodyPr/>
                    <a:lstStyle/>
                    <a:p>
                      <a:pPr rtl="0" fontAlgn="b"/>
                      <a:r>
                        <a:rPr lang="en-IN" sz="1600" b="0">
                          <a:effectLst/>
                          <a:latin typeface="Calibri" panose="020F0502020204030204" pitchFamily="34" charset="0"/>
                        </a:rPr>
                        <a:t>Region</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Each region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588864993"/>
                  </a:ext>
                </a:extLst>
              </a:tr>
              <a:tr h="325100">
                <a:tc>
                  <a:txBody>
                    <a:bodyPr/>
                    <a:lstStyle/>
                    <a:p>
                      <a:pPr rtl="0" fontAlgn="b"/>
                      <a:r>
                        <a:rPr lang="en-IN" sz="1600" b="0">
                          <a:effectLst/>
                          <a:latin typeface="Calibri" panose="020F0502020204030204" pitchFamily="34" charset="0"/>
                        </a:rPr>
                        <a:t>BP 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Business Partner Type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199360186"/>
                  </a:ext>
                </a:extLst>
              </a:tr>
              <a:tr h="325100">
                <a:tc>
                  <a:txBody>
                    <a:bodyPr/>
                    <a:lstStyle/>
                    <a:p>
                      <a:pPr rtl="0" fontAlgn="b"/>
                      <a:r>
                        <a:rPr lang="en-IN" sz="1600" b="0">
                          <a:effectLst/>
                          <a:latin typeface="Calibri" panose="020F0502020204030204" pitchFamily="34" charset="0"/>
                        </a:rPr>
                        <a:t>City</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City names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835186545"/>
                  </a:ext>
                </a:extLst>
              </a:tr>
              <a:tr h="325100">
                <a:tc>
                  <a:txBody>
                    <a:bodyPr/>
                    <a:lstStyle/>
                    <a:p>
                      <a:pPr rtl="0" fontAlgn="b"/>
                      <a:r>
                        <a:rPr lang="en-IN" sz="1600" b="0">
                          <a:effectLst/>
                          <a:latin typeface="Calibri" panose="020F0502020204030204" pitchFamily="34" charset="0"/>
                        </a:rPr>
                        <a:t>STATE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State names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755523141"/>
                  </a:ext>
                </a:extLst>
              </a:tr>
              <a:tr h="325100">
                <a:tc>
                  <a:txBody>
                    <a:bodyPr/>
                    <a:lstStyle/>
                    <a:p>
                      <a:pPr rtl="0" fontAlgn="b"/>
                      <a:r>
                        <a:rPr lang="en-IN" sz="1600" b="0">
                          <a:effectLst/>
                          <a:latin typeface="Calibri" panose="020F0502020204030204" pitchFamily="34" charset="0"/>
                        </a:rPr>
                        <a:t>From WhsCode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Warehouse code no. from</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270468101"/>
                  </a:ext>
                </a:extLst>
              </a:tr>
              <a:tr h="325100">
                <a:tc>
                  <a:txBody>
                    <a:bodyPr/>
                    <a:lstStyle/>
                    <a:p>
                      <a:pPr rtl="0" fontAlgn="b"/>
                      <a:r>
                        <a:rPr lang="en-IN" sz="1600" b="0">
                          <a:effectLst/>
                          <a:latin typeface="Calibri" panose="020F0502020204030204" pitchFamily="34" charset="0"/>
                        </a:rPr>
                        <a:t>From WhsName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Warehouse name from</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288862489"/>
                  </a:ext>
                </a:extLst>
              </a:tr>
              <a:tr h="325100">
                <a:tc>
                  <a:txBody>
                    <a:bodyPr/>
                    <a:lstStyle/>
                    <a:p>
                      <a:pPr rtl="0" fontAlgn="b"/>
                      <a:r>
                        <a:rPr lang="en-IN" sz="1600" b="0">
                          <a:effectLst/>
                          <a:latin typeface="Calibri" panose="020F0502020204030204" pitchFamily="34" charset="0"/>
                        </a:rPr>
                        <a:t>To whsCode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Warehouse code to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496510532"/>
                  </a:ext>
                </a:extLst>
              </a:tr>
              <a:tr h="325100">
                <a:tc>
                  <a:txBody>
                    <a:bodyPr/>
                    <a:lstStyle/>
                    <a:p>
                      <a:pPr rtl="0" fontAlgn="b"/>
                      <a:r>
                        <a:rPr lang="en-IN" sz="1600" b="0">
                          <a:effectLst/>
                          <a:latin typeface="Calibri" panose="020F0502020204030204" pitchFamily="34" charset="0"/>
                        </a:rPr>
                        <a:t>TO WhsName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Warehouse name to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580898241"/>
                  </a:ext>
                </a:extLst>
              </a:tr>
              <a:tr h="325100">
                <a:tc>
                  <a:txBody>
                    <a:bodyPr/>
                    <a:lstStyle/>
                    <a:p>
                      <a:pPr rtl="0" fontAlgn="b"/>
                      <a:r>
                        <a:rPr lang="en-IN" sz="1600" b="0">
                          <a:effectLst/>
                          <a:latin typeface="Calibri" panose="020F0502020204030204" pitchFamily="34" charset="0"/>
                        </a:rPr>
                        <a:t>Model 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IN" sz="1600" b="0" dirty="0">
                          <a:effectLst/>
                          <a:latin typeface="Calibri" panose="020F0502020204030204" pitchFamily="34" charset="0"/>
                        </a:rPr>
                        <a:t>Type of Model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315395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FF1E6C-3F73-A690-39DA-5B34CB67FCA7}"/>
              </a:ext>
            </a:extLst>
          </p:cNvPr>
          <p:cNvSpPr>
            <a:spLocks noGrp="1"/>
          </p:cNvSpPr>
          <p:nvPr>
            <p:ph type="title"/>
          </p:nvPr>
        </p:nvSpPr>
        <p:spPr>
          <a:xfrm>
            <a:off x="228600" y="205513"/>
            <a:ext cx="10515600" cy="480041"/>
          </a:xfrm>
        </p:spPr>
        <p:txBody>
          <a:bodyPr/>
          <a:lstStyle/>
          <a:p>
            <a:r>
              <a:rPr lang="en-US" sz="2800" b="1" dirty="0">
                <a:latin typeface="Times New Roman"/>
                <a:ea typeface="Times New Roman"/>
                <a:cs typeface="Times New Roman"/>
                <a:sym typeface="Times New Roman"/>
              </a:rPr>
              <a:t>Data  Dictionary</a:t>
            </a:r>
            <a:endParaRPr lang="en-IN" dirty="0"/>
          </a:p>
        </p:txBody>
      </p:sp>
      <p:graphicFrame>
        <p:nvGraphicFramePr>
          <p:cNvPr id="4" name="Table 3">
            <a:extLst>
              <a:ext uri="{FF2B5EF4-FFF2-40B4-BE49-F238E27FC236}">
                <a16:creationId xmlns:a16="http://schemas.microsoft.com/office/drawing/2014/main" xmlns="" id="{96B6FABA-C65A-C66A-3500-F1BC645F5148}"/>
              </a:ext>
            </a:extLst>
          </p:cNvPr>
          <p:cNvGraphicFramePr>
            <a:graphicFrameLocks noGrp="1"/>
          </p:cNvGraphicFramePr>
          <p:nvPr>
            <p:extLst>
              <p:ext uri="{D42A27DB-BD31-4B8C-83A1-F6EECF244321}">
                <p14:modId xmlns:p14="http://schemas.microsoft.com/office/powerpoint/2010/main" val="2087600768"/>
              </p:ext>
            </p:extLst>
          </p:nvPr>
        </p:nvGraphicFramePr>
        <p:xfrm>
          <a:off x="0" y="815926"/>
          <a:ext cx="12191999" cy="5472338"/>
        </p:xfrm>
        <a:graphic>
          <a:graphicData uri="http://schemas.openxmlformats.org/drawingml/2006/table">
            <a:tbl>
              <a:tblPr/>
              <a:tblGrid>
                <a:gridCol w="2891937">
                  <a:extLst>
                    <a:ext uri="{9D8B030D-6E8A-4147-A177-3AD203B41FA5}">
                      <a16:colId xmlns:a16="http://schemas.microsoft.com/office/drawing/2014/main" xmlns="" val="2658936225"/>
                    </a:ext>
                  </a:extLst>
                </a:gridCol>
                <a:gridCol w="9300062">
                  <a:extLst>
                    <a:ext uri="{9D8B030D-6E8A-4147-A177-3AD203B41FA5}">
                      <a16:colId xmlns:a16="http://schemas.microsoft.com/office/drawing/2014/main" xmlns="" val="3559540516"/>
                    </a:ext>
                  </a:extLst>
                </a:gridCol>
              </a:tblGrid>
              <a:tr h="290081">
                <a:tc>
                  <a:txBody>
                    <a:bodyPr/>
                    <a:lstStyle/>
                    <a:p>
                      <a:pPr rtl="0" fontAlgn="b"/>
                      <a:r>
                        <a:rPr lang="en-IN" sz="1600" b="0">
                          <a:effectLst/>
                          <a:latin typeface="Calibri" panose="020F0502020204030204" pitchFamily="34" charset="0"/>
                        </a:rPr>
                        <a:t>Transfer 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Type of transfer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933557716"/>
                  </a:ext>
                </a:extLst>
              </a:tr>
              <a:tr h="540961">
                <a:tc>
                  <a:txBody>
                    <a:bodyPr/>
                    <a:lstStyle/>
                    <a:p>
                      <a:pPr rtl="0" fontAlgn="b"/>
                      <a:r>
                        <a:rPr lang="en-IN" sz="1600" b="0">
                          <a:effectLst/>
                          <a:latin typeface="Calibri" panose="020F0502020204030204" pitchFamily="34" charset="0"/>
                        </a:rPr>
                        <a:t>U_Frt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Unit fill rate - percentage of customer orders a company can fulfill without running out of inventory to fill customer orders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808496211"/>
                  </a:ext>
                </a:extLst>
              </a:tr>
              <a:tr h="290081">
                <a:tc>
                  <a:txBody>
                    <a:bodyPr/>
                    <a:lstStyle/>
                    <a:p>
                      <a:pPr rtl="0" fontAlgn="b"/>
                      <a:r>
                        <a:rPr lang="en-IN" sz="1600" b="0">
                          <a:effectLst/>
                          <a:latin typeface="Calibri" panose="020F0502020204030204" pitchFamily="34" charset="0"/>
                        </a:rPr>
                        <a:t>U_ActShipType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Means of Transport Shipping of product type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702424653"/>
                  </a:ext>
                </a:extLst>
              </a:tr>
              <a:tr h="290081">
                <a:tc>
                  <a:txBody>
                    <a:bodyPr/>
                    <a:lstStyle/>
                    <a:p>
                      <a:pPr rtl="0" fontAlgn="b"/>
                      <a:r>
                        <a:rPr lang="en-IN" sz="1600" b="0">
                          <a:effectLst/>
                          <a:latin typeface="Calibri" panose="020F0502020204030204" pitchFamily="34" charset="0"/>
                        </a:rPr>
                        <a:t>PRODUCT CATEGORY</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Category of each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995642373"/>
                  </a:ext>
                </a:extLst>
              </a:tr>
              <a:tr h="290081">
                <a:tc>
                  <a:txBody>
                    <a:bodyPr/>
                    <a:lstStyle/>
                    <a:p>
                      <a:pPr rtl="0" fontAlgn="b"/>
                      <a:r>
                        <a:rPr lang="en-IN" sz="1600" b="0">
                          <a:effectLst/>
                          <a:latin typeface="Calibri" panose="020F0502020204030204" pitchFamily="34" charset="0"/>
                        </a:rPr>
                        <a:t>ItemCode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Code of each items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766231616"/>
                  </a:ext>
                </a:extLst>
              </a:tr>
              <a:tr h="290081">
                <a:tc>
                  <a:txBody>
                    <a:bodyPr/>
                    <a:lstStyle/>
                    <a:p>
                      <a:pPr rtl="0" fontAlgn="b"/>
                      <a:r>
                        <a:rPr lang="en-IN" sz="1600" b="0">
                          <a:effectLst/>
                          <a:latin typeface="Calibri" panose="020F0502020204030204" pitchFamily="34" charset="0"/>
                        </a:rPr>
                        <a:t>Description</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Description of products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129763854"/>
                  </a:ext>
                </a:extLst>
              </a:tr>
              <a:tr h="290081">
                <a:tc>
                  <a:txBody>
                    <a:bodyPr/>
                    <a:lstStyle/>
                    <a:p>
                      <a:pPr rtl="0" fontAlgn="b"/>
                      <a:r>
                        <a:rPr lang="en-IN" sz="1600" b="0">
                          <a:effectLst/>
                          <a:latin typeface="Calibri" panose="020F0502020204030204" pitchFamily="34" charset="0"/>
                        </a:rPr>
                        <a:t>QUANTITY</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Quanity of products ordered/purchased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811204577"/>
                  </a:ext>
                </a:extLst>
              </a:tr>
              <a:tr h="290081">
                <a:tc>
                  <a:txBody>
                    <a:bodyPr/>
                    <a:lstStyle/>
                    <a:p>
                      <a:pPr rtl="0" fontAlgn="b"/>
                      <a:r>
                        <a:rPr lang="en-IN" sz="1600" b="0">
                          <a:effectLst/>
                          <a:latin typeface="Calibri" panose="020F0502020204030204" pitchFamily="34" charset="0"/>
                        </a:rPr>
                        <a:t>UNIT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No value in this column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119617667"/>
                  </a:ext>
                </a:extLst>
              </a:tr>
              <a:tr h="290081">
                <a:tc>
                  <a:txBody>
                    <a:bodyPr/>
                    <a:lstStyle/>
                    <a:p>
                      <a:pPr rtl="0" fontAlgn="b"/>
                      <a:r>
                        <a:rPr lang="en-IN" sz="1600" b="0" dirty="0">
                          <a:effectLst/>
                          <a:latin typeface="Calibri" panose="020F0502020204030204" pitchFamily="34" charset="0"/>
                        </a:rPr>
                        <a:t>RATE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Rate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502520353"/>
                  </a:ext>
                </a:extLst>
              </a:tr>
              <a:tr h="290081">
                <a:tc>
                  <a:txBody>
                    <a:bodyPr/>
                    <a:lstStyle/>
                    <a:p>
                      <a:pPr rtl="0" fontAlgn="b"/>
                      <a:r>
                        <a:rPr lang="en-IN" sz="1600" b="0">
                          <a:effectLst/>
                          <a:latin typeface="Calibri" panose="020F0502020204030204" pitchFamily="34" charset="0"/>
                        </a:rPr>
                        <a:t>SO ID</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Sale order 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531666525"/>
                  </a:ext>
                </a:extLst>
              </a:tr>
              <a:tr h="290081">
                <a:tc>
                  <a:txBody>
                    <a:bodyPr/>
                    <a:lstStyle/>
                    <a:p>
                      <a:pPr rtl="0" fontAlgn="b"/>
                      <a:r>
                        <a:rPr lang="en-IN" sz="1600" b="0">
                          <a:effectLst/>
                          <a:latin typeface="Calibri" panose="020F0502020204030204" pitchFamily="34" charset="0"/>
                        </a:rPr>
                        <a:t>SO Creation Date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Sale Order Creation Date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563180"/>
                  </a:ext>
                </a:extLst>
              </a:tr>
              <a:tr h="290081">
                <a:tc>
                  <a:txBody>
                    <a:bodyPr/>
                    <a:lstStyle/>
                    <a:p>
                      <a:pPr rtl="0" fontAlgn="b"/>
                      <a:r>
                        <a:rPr lang="en-IN" sz="1600" b="0">
                          <a:effectLst/>
                          <a:latin typeface="Calibri" panose="020F0502020204030204" pitchFamily="34" charset="0"/>
                        </a:rPr>
                        <a:t>SO Due Date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Sale Order Due Date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09706826"/>
                  </a:ext>
                </a:extLst>
              </a:tr>
              <a:tr h="290081">
                <a:tc>
                  <a:txBody>
                    <a:bodyPr/>
                    <a:lstStyle/>
                    <a:p>
                      <a:pPr rtl="0" fontAlgn="b"/>
                      <a:r>
                        <a:rPr lang="en-IN" sz="1600" b="0">
                          <a:effectLst/>
                          <a:latin typeface="Calibri" panose="020F0502020204030204" pitchFamily="34" charset="0"/>
                        </a:rPr>
                        <a:t>U_DocStatus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Document status of the purchase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824697889"/>
                  </a:ext>
                </a:extLst>
              </a:tr>
              <a:tr h="290081">
                <a:tc>
                  <a:txBody>
                    <a:bodyPr/>
                    <a:lstStyle/>
                    <a:p>
                      <a:pPr rtl="0" fontAlgn="b"/>
                      <a:r>
                        <a:rPr lang="en-IN" sz="1600" b="0">
                          <a:effectLst/>
                          <a:latin typeface="Calibri" panose="020F0502020204030204" pitchFamily="34" charset="0"/>
                        </a:rPr>
                        <a:t>NumAtCard</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No value in this column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681837"/>
                  </a:ext>
                </a:extLst>
              </a:tr>
              <a:tr h="290081">
                <a:tc>
                  <a:txBody>
                    <a:bodyPr/>
                    <a:lstStyle/>
                    <a:p>
                      <a:pPr rtl="0" fontAlgn="b"/>
                      <a:r>
                        <a:rPr lang="en-IN" sz="1600" b="0">
                          <a:effectLst/>
                          <a:latin typeface="Calibri" panose="020F0502020204030204" pitchFamily="34" charset="0"/>
                        </a:rPr>
                        <a:t>U_SOTYPE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Sale order type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043563946"/>
                  </a:ext>
                </a:extLst>
              </a:tr>
              <a:tr h="290081">
                <a:tc>
                  <a:txBody>
                    <a:bodyPr/>
                    <a:lstStyle/>
                    <a:p>
                      <a:pPr rtl="0" fontAlgn="b"/>
                      <a:r>
                        <a:rPr lang="en-IN" sz="1600" b="0">
                          <a:effectLst/>
                          <a:latin typeface="Calibri" panose="020F0502020204030204" pitchFamily="34" charset="0"/>
                        </a:rPr>
                        <a:t>BP CATEGORY</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Business Partner Category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910362986"/>
                  </a:ext>
                </a:extLst>
              </a:tr>
              <a:tr h="290081">
                <a:tc>
                  <a:txBody>
                    <a:bodyPr/>
                    <a:lstStyle/>
                    <a:p>
                      <a:pPr rtl="0" fontAlgn="b"/>
                      <a:r>
                        <a:rPr lang="en-IN" sz="1600" b="0">
                          <a:effectLst/>
                          <a:latin typeface="Calibri" panose="020F0502020204030204" pitchFamily="34" charset="0"/>
                        </a:rPr>
                        <a:t>Document 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Document type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136310691"/>
                  </a:ext>
                </a:extLst>
              </a:tr>
              <a:tr h="290081">
                <a:tc>
                  <a:txBody>
                    <a:bodyPr/>
                    <a:lstStyle/>
                    <a:p>
                      <a:pPr rtl="0" fontAlgn="b"/>
                      <a:r>
                        <a:rPr lang="en-IN" sz="1600" b="0">
                          <a:effectLst/>
                          <a:latin typeface="Calibri" panose="020F0502020204030204" pitchFamily="34" charset="0"/>
                        </a:rPr>
                        <a:t>TRANSPORTER NAME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US" sz="1600" b="0" dirty="0">
                          <a:effectLst/>
                          <a:latin typeface="Calibri" panose="020F0502020204030204" pitchFamily="34" charset="0"/>
                        </a:rPr>
                        <a:t>Name of the transporter name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6508440"/>
                  </a:ext>
                </a:extLst>
              </a:tr>
            </a:tbl>
          </a:graphicData>
        </a:graphic>
      </p:graphicFrame>
    </p:spTree>
    <p:extLst>
      <p:ext uri="{BB962C8B-B14F-4D97-AF65-F5344CB8AC3E}">
        <p14:creationId xmlns:p14="http://schemas.microsoft.com/office/powerpoint/2010/main" val="93257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Dictionary </a:t>
            </a:r>
            <a:endParaRPr/>
          </a:p>
        </p:txBody>
      </p:sp>
      <p:pic>
        <p:nvPicPr>
          <p:cNvPr id="200" name="Google Shape;200;p15"/>
          <p:cNvPicPr preferRelativeResize="0"/>
          <p:nvPr/>
        </p:nvPicPr>
        <p:blipFill rotWithShape="1">
          <a:blip r:embed="rId3">
            <a:alphaModFix/>
          </a:blip>
          <a:srcRect/>
          <a:stretch/>
        </p:blipFill>
        <p:spPr>
          <a:xfrm>
            <a:off x="9580951" y="6040102"/>
            <a:ext cx="2592012" cy="805375"/>
          </a:xfrm>
          <a:prstGeom prst="rect">
            <a:avLst/>
          </a:prstGeom>
          <a:noFill/>
          <a:ln>
            <a:noFill/>
          </a:ln>
        </p:spPr>
      </p:pic>
      <p:graphicFrame>
        <p:nvGraphicFramePr>
          <p:cNvPr id="2" name="Table 1">
            <a:extLst>
              <a:ext uri="{FF2B5EF4-FFF2-40B4-BE49-F238E27FC236}">
                <a16:creationId xmlns:a16="http://schemas.microsoft.com/office/drawing/2014/main" xmlns="" id="{6BBED531-92B2-9CFA-AA90-F29C2E9F5ABB}"/>
              </a:ext>
            </a:extLst>
          </p:cNvPr>
          <p:cNvGraphicFramePr>
            <a:graphicFrameLocks noGrp="1"/>
          </p:cNvGraphicFramePr>
          <p:nvPr>
            <p:extLst>
              <p:ext uri="{D42A27DB-BD31-4B8C-83A1-F6EECF244321}">
                <p14:modId xmlns:p14="http://schemas.microsoft.com/office/powerpoint/2010/main" val="2867025780"/>
              </p:ext>
            </p:extLst>
          </p:nvPr>
        </p:nvGraphicFramePr>
        <p:xfrm>
          <a:off x="61241" y="928468"/>
          <a:ext cx="12111722" cy="5289449"/>
        </p:xfrm>
        <a:graphic>
          <a:graphicData uri="http://schemas.openxmlformats.org/drawingml/2006/table">
            <a:tbl>
              <a:tblPr/>
              <a:tblGrid>
                <a:gridCol w="2872895">
                  <a:extLst>
                    <a:ext uri="{9D8B030D-6E8A-4147-A177-3AD203B41FA5}">
                      <a16:colId xmlns:a16="http://schemas.microsoft.com/office/drawing/2014/main" xmlns="" val="1149362003"/>
                    </a:ext>
                  </a:extLst>
                </a:gridCol>
                <a:gridCol w="9238827">
                  <a:extLst>
                    <a:ext uri="{9D8B030D-6E8A-4147-A177-3AD203B41FA5}">
                      <a16:colId xmlns:a16="http://schemas.microsoft.com/office/drawing/2014/main" xmlns="" val="3877007005"/>
                    </a:ext>
                  </a:extLst>
                </a:gridCol>
              </a:tblGrid>
              <a:tr h="480859">
                <a:tc>
                  <a:txBody>
                    <a:bodyPr/>
                    <a:lstStyle/>
                    <a:p>
                      <a:pPr rtl="0" fontAlgn="b"/>
                      <a:r>
                        <a:rPr lang="en-IN" sz="1600" b="0">
                          <a:effectLst/>
                          <a:latin typeface="Calibri" panose="020F0502020204030204" pitchFamily="34" charset="0"/>
                        </a:rPr>
                        <a:t>Vehicle 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Type of the vehicle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394791127"/>
                  </a:ext>
                </a:extLst>
              </a:tr>
              <a:tr h="480859">
                <a:tc>
                  <a:txBody>
                    <a:bodyPr/>
                    <a:lstStyle/>
                    <a:p>
                      <a:pPr rtl="0" fontAlgn="b"/>
                      <a:r>
                        <a:rPr lang="en-IN" sz="1600" b="0">
                          <a:effectLst/>
                          <a:latin typeface="Calibri" panose="020F0502020204030204" pitchFamily="34" charset="0"/>
                        </a:rPr>
                        <a:t>Direct Dispatch</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Direct Dispatch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128715707"/>
                  </a:ext>
                </a:extLst>
              </a:tr>
              <a:tr h="480859">
                <a:tc>
                  <a:txBody>
                    <a:bodyPr/>
                    <a:lstStyle/>
                    <a:p>
                      <a:pPr rtl="0" fontAlgn="b"/>
                      <a:r>
                        <a:rPr lang="en-IN" sz="1600" b="0">
                          <a:effectLst/>
                          <a:latin typeface="Calibri" panose="020F0502020204030204" pitchFamily="34" charset="0"/>
                        </a:rPr>
                        <a:t>Customer Invoice No</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Customer Invoice No.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814982982"/>
                  </a:ext>
                </a:extLst>
              </a:tr>
              <a:tr h="480859">
                <a:tc>
                  <a:txBody>
                    <a:bodyPr/>
                    <a:lstStyle/>
                    <a:p>
                      <a:pPr rtl="0" fontAlgn="b"/>
                      <a:r>
                        <a:rPr lang="en-IN" sz="1600" b="0">
                          <a:effectLst/>
                          <a:latin typeface="Calibri" panose="020F0502020204030204" pitchFamily="34" charset="0"/>
                        </a:rPr>
                        <a:t>U_GRNNO</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Good Received Note no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110582646"/>
                  </a:ext>
                </a:extLst>
              </a:tr>
              <a:tr h="480859">
                <a:tc>
                  <a:txBody>
                    <a:bodyPr/>
                    <a:lstStyle/>
                    <a:p>
                      <a:pPr rtl="0" fontAlgn="b"/>
                      <a:r>
                        <a:rPr lang="en-IN" sz="1600" b="0">
                          <a:effectLst/>
                          <a:latin typeface="Calibri" panose="020F0502020204030204" pitchFamily="34" charset="0"/>
                        </a:rPr>
                        <a:t>Loading/Unloading</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dirty="0">
                          <a:effectLst/>
                          <a:latin typeface="Calibri" panose="020F0502020204030204" pitchFamily="34" charset="0"/>
                        </a:rPr>
                        <a:t>Loading and Unloading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353967005"/>
                  </a:ext>
                </a:extLst>
              </a:tr>
              <a:tr h="480859">
                <a:tc>
                  <a:txBody>
                    <a:bodyPr/>
                    <a:lstStyle/>
                    <a:p>
                      <a:pPr rtl="0" fontAlgn="b"/>
                      <a:r>
                        <a:rPr lang="en-IN" sz="1600" b="0">
                          <a:effectLst/>
                          <a:latin typeface="Calibri" panose="020F0502020204030204" pitchFamily="34" charset="0"/>
                        </a:rPr>
                        <a:t>Business Heads</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Name of the business Heads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366722954"/>
                  </a:ext>
                </a:extLst>
              </a:tr>
              <a:tr h="480859">
                <a:tc>
                  <a:txBody>
                    <a:bodyPr/>
                    <a:lstStyle/>
                    <a:p>
                      <a:pPr rtl="0" fontAlgn="b"/>
                      <a:r>
                        <a:rPr lang="en-IN" sz="1600" b="0">
                          <a:effectLst/>
                          <a:latin typeface="Calibri" panose="020F0502020204030204" pitchFamily="34" charset="0"/>
                        </a:rPr>
                        <a:t>KITITEM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1600" b="0">
                          <a:effectLst/>
                          <a:latin typeface="Calibri" panose="020F0502020204030204" pitchFamily="34" charset="0"/>
                        </a:rPr>
                        <a:t>Kit item numbers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57543916"/>
                  </a:ext>
                </a:extLst>
              </a:tr>
              <a:tr h="480859">
                <a:tc>
                  <a:txBody>
                    <a:bodyPr/>
                    <a:lstStyle/>
                    <a:p>
                      <a:pPr rtl="0" fontAlgn="b"/>
                      <a:r>
                        <a:rPr lang="en-IN" sz="1600" b="0">
                          <a:effectLst/>
                          <a:latin typeface="Calibri" panose="020F0502020204030204" pitchFamily="34" charset="0"/>
                        </a:rPr>
                        <a:t>Customer Type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dirty="0">
                          <a:effectLst/>
                          <a:latin typeface="Calibri" panose="020F0502020204030204" pitchFamily="34" charset="0"/>
                        </a:rPr>
                        <a:t>Customer type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951639207"/>
                  </a:ext>
                </a:extLst>
              </a:tr>
              <a:tr h="480859">
                <a:tc>
                  <a:txBody>
                    <a:bodyPr/>
                    <a:lstStyle/>
                    <a:p>
                      <a:pPr rtl="0" fontAlgn="b"/>
                      <a:r>
                        <a:rPr lang="en-IN" sz="1600" b="0">
                          <a:effectLst/>
                          <a:latin typeface="Calibri" panose="020F0502020204030204" pitchFamily="34" charset="0"/>
                        </a:rPr>
                        <a:t>U_TRINPD</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Unable to describe. Currently the value appears has 0:00:00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86336487"/>
                  </a:ext>
                </a:extLst>
              </a:tr>
              <a:tr h="480859">
                <a:tc>
                  <a:txBody>
                    <a:bodyPr/>
                    <a:lstStyle/>
                    <a:p>
                      <a:pPr rtl="0" fontAlgn="b"/>
                      <a:r>
                        <a:rPr lang="en-IN" sz="1600" b="0">
                          <a:effectLst/>
                          <a:latin typeface="Calibri" panose="020F0502020204030204" pitchFamily="34" charset="0"/>
                        </a:rPr>
                        <a:t>FlowName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0">
                          <a:effectLst/>
                          <a:latin typeface="Calibri" panose="020F0502020204030204" pitchFamily="34" charset="0"/>
                        </a:rPr>
                        <a:t>Flow name of the customer &amp; State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995778450"/>
                  </a:ext>
                </a:extLst>
              </a:tr>
              <a:tr h="480859">
                <a:tc>
                  <a:txBody>
                    <a:bodyPr/>
                    <a:lstStyle/>
                    <a:p>
                      <a:pPr rtl="0" fontAlgn="b"/>
                      <a:r>
                        <a:rPr lang="en-IN" sz="1600" b="0">
                          <a:effectLst/>
                          <a:latin typeface="Calibri" panose="020F0502020204030204" pitchFamily="34" charset="0"/>
                        </a:rPr>
                        <a:t>POReference</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US" sz="1600" b="0" dirty="0">
                          <a:effectLst/>
                          <a:latin typeface="Calibri" panose="020F0502020204030204" pitchFamily="34" charset="0"/>
                        </a:rPr>
                        <a:t>Purchase order of the product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2336118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System Requirements</a:t>
            </a:r>
            <a:endParaRPr sz="3200" b="1">
              <a:latin typeface="Times New Roman"/>
              <a:ea typeface="Times New Roman"/>
              <a:cs typeface="Times New Roman"/>
              <a:sym typeface="Times New Roman"/>
            </a:endParaRPr>
          </a:p>
        </p:txBody>
      </p:sp>
      <p:pic>
        <p:nvPicPr>
          <p:cNvPr id="227" name="Google Shape;227;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5" name="TextBox 4">
            <a:extLst>
              <a:ext uri="{FF2B5EF4-FFF2-40B4-BE49-F238E27FC236}">
                <a16:creationId xmlns:a16="http://schemas.microsoft.com/office/drawing/2014/main" xmlns="" id="{05BA6385-3CBF-9A3A-73A3-983ACA552161}"/>
              </a:ext>
            </a:extLst>
          </p:cNvPr>
          <p:cNvSpPr txBox="1"/>
          <p:nvPr/>
        </p:nvSpPr>
        <p:spPr>
          <a:xfrm>
            <a:off x="169420" y="1049679"/>
            <a:ext cx="8978096" cy="2246769"/>
          </a:xfrm>
          <a:prstGeom prst="rect">
            <a:avLst/>
          </a:prstGeom>
          <a:noFill/>
        </p:spPr>
        <p:txBody>
          <a:bodyPr wrap="square">
            <a:spAutoFit/>
          </a:bodyPr>
          <a:lstStyle/>
          <a:p>
            <a:pPr rtl="0" fontAlgn="base">
              <a:spcBef>
                <a:spcPts val="2900"/>
              </a:spcBef>
              <a:spcAft>
                <a:spcPts val="0"/>
              </a:spcAft>
              <a:buFont typeface="Arial" panose="020B0604020202020204" pitchFamily="34" charset="0"/>
              <a:buChar char="•"/>
            </a:pPr>
            <a:r>
              <a:rPr lang="en-IN" sz="2000" b="0" i="0" u="none" strike="noStrike" dirty="0">
                <a:solidFill>
                  <a:schemeClr val="tx1"/>
                </a:solidFill>
                <a:effectLst/>
                <a:latin typeface="+mn-lt"/>
              </a:rPr>
              <a:t>Operating system: Windows 10 or higher, macOS 10.14 or higher</a:t>
            </a:r>
          </a:p>
          <a:p>
            <a:pPr rtl="0" fontAlgn="base">
              <a:spcBef>
                <a:spcPts val="0"/>
              </a:spcBef>
              <a:spcAft>
                <a:spcPts val="0"/>
              </a:spcAft>
              <a:buFont typeface="Arial" panose="020B0604020202020204" pitchFamily="34" charset="0"/>
              <a:buChar char="•"/>
            </a:pPr>
            <a:r>
              <a:rPr lang="en-IN" sz="2000" b="0" i="0" u="none" strike="noStrike" dirty="0">
                <a:solidFill>
                  <a:schemeClr val="tx1"/>
                </a:solidFill>
                <a:effectLst/>
                <a:latin typeface="+mn-lt"/>
              </a:rPr>
              <a:t>Processor: Intel Core i3 or higher</a:t>
            </a:r>
          </a:p>
          <a:p>
            <a:pPr rtl="0" fontAlgn="base">
              <a:spcBef>
                <a:spcPts val="0"/>
              </a:spcBef>
              <a:spcAft>
                <a:spcPts val="0"/>
              </a:spcAft>
              <a:buFont typeface="Arial" panose="020B0604020202020204" pitchFamily="34" charset="0"/>
              <a:buChar char="•"/>
            </a:pPr>
            <a:r>
              <a:rPr lang="en-IN" sz="2000" b="0" i="0" u="none" strike="noStrike" dirty="0">
                <a:solidFill>
                  <a:schemeClr val="tx1"/>
                </a:solidFill>
                <a:effectLst/>
                <a:latin typeface="+mn-lt"/>
              </a:rPr>
              <a:t>Memory (RAM): 4 GB or higher</a:t>
            </a:r>
          </a:p>
          <a:p>
            <a:pPr rtl="0" fontAlgn="base">
              <a:spcBef>
                <a:spcPts val="0"/>
              </a:spcBef>
              <a:spcAft>
                <a:spcPts val="0"/>
              </a:spcAft>
              <a:buFont typeface="Arial" panose="020B0604020202020204" pitchFamily="34" charset="0"/>
              <a:buChar char="•"/>
            </a:pPr>
            <a:r>
              <a:rPr lang="en-IN" sz="2000" b="0" i="0" u="none" strike="noStrike" dirty="0">
                <a:solidFill>
                  <a:schemeClr val="tx1"/>
                </a:solidFill>
                <a:effectLst/>
                <a:latin typeface="+mn-lt"/>
              </a:rPr>
              <a:t>Storage: At least </a:t>
            </a:r>
            <a:r>
              <a:rPr lang="en-IN" sz="2000" dirty="0">
                <a:solidFill>
                  <a:schemeClr val="tx1"/>
                </a:solidFill>
                <a:latin typeface="+mn-lt"/>
              </a:rPr>
              <a:t>25</a:t>
            </a:r>
            <a:r>
              <a:rPr lang="en-IN" sz="2000" b="0" i="0" u="none" strike="noStrike" dirty="0">
                <a:solidFill>
                  <a:schemeClr val="tx1"/>
                </a:solidFill>
                <a:effectLst/>
                <a:latin typeface="+mn-lt"/>
              </a:rPr>
              <a:t>0 GB free hard disk space</a:t>
            </a:r>
          </a:p>
          <a:p>
            <a:pPr rtl="0" fontAlgn="base">
              <a:spcBef>
                <a:spcPts val="0"/>
              </a:spcBef>
              <a:spcAft>
                <a:spcPts val="0"/>
              </a:spcAft>
              <a:buFont typeface="Arial" panose="020B0604020202020204" pitchFamily="34" charset="0"/>
              <a:buChar char="•"/>
            </a:pPr>
            <a:r>
              <a:rPr lang="en-IN" sz="2000" b="0" i="0" u="none" strike="noStrike" dirty="0">
                <a:solidFill>
                  <a:schemeClr val="tx1"/>
                </a:solidFill>
                <a:effectLst/>
                <a:latin typeface="+mn-lt"/>
              </a:rPr>
              <a:t>Software: Anaconda, MYSQL, tableau</a:t>
            </a:r>
          </a:p>
          <a:p>
            <a:pPr rtl="0" fontAlgn="base">
              <a:spcBef>
                <a:spcPts val="0"/>
              </a:spcBef>
              <a:spcAft>
                <a:spcPts val="0"/>
              </a:spcAft>
              <a:buFont typeface="Arial" panose="020B0604020202020204" pitchFamily="34" charset="0"/>
              <a:buChar char="•"/>
            </a:pPr>
            <a:r>
              <a:rPr lang="en-IN" sz="2000" b="0" i="0" u="none" strike="noStrike" dirty="0">
                <a:solidFill>
                  <a:schemeClr val="tx1"/>
                </a:solidFill>
                <a:effectLst/>
                <a:latin typeface="+mn-lt"/>
              </a:rPr>
              <a:t>Internet connection: </a:t>
            </a:r>
            <a:r>
              <a:rPr lang="en-IN" sz="2000" dirty="0">
                <a:solidFill>
                  <a:schemeClr val="tx1"/>
                </a:solidFill>
                <a:latin typeface="+mn-lt"/>
              </a:rPr>
              <a:t>Mobile internet</a:t>
            </a:r>
            <a:r>
              <a:rPr lang="en-IN" sz="2000" b="0" i="0" u="none" strike="noStrike" dirty="0">
                <a:solidFill>
                  <a:schemeClr val="tx1"/>
                </a:solidFill>
                <a:effectLst/>
                <a:latin typeface="+mn-lt"/>
              </a:rPr>
              <a:t> connection with computer for </a:t>
            </a:r>
            <a:r>
              <a:rPr lang="en-IN" sz="2000" dirty="0">
                <a:solidFill>
                  <a:schemeClr val="tx1"/>
                </a:solidFill>
                <a:latin typeface="+mn-lt"/>
              </a:rPr>
              <a:t>accessing the internet </a:t>
            </a:r>
            <a:endParaRPr lang="en-IN" sz="2000" b="0" i="0" u="none" strike="noStrike" dirty="0">
              <a:solidFill>
                <a:schemeClr val="tx1"/>
              </a:solidFill>
              <a:effectLst/>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E5D156-68AE-3484-94F8-54D7EC198F8E}"/>
              </a:ext>
            </a:extLst>
          </p:cNvPr>
          <p:cNvSpPr>
            <a:spLocks noGrp="1"/>
          </p:cNvSpPr>
          <p:nvPr>
            <p:ph type="title"/>
          </p:nvPr>
        </p:nvSpPr>
        <p:spPr>
          <a:xfrm>
            <a:off x="228600" y="205500"/>
            <a:ext cx="10515600" cy="480041"/>
          </a:xfrm>
        </p:spPr>
        <p:txBody>
          <a:bodyPr/>
          <a:lstStyle/>
          <a:p>
            <a:r>
              <a:rPr lang="en-US" sz="2800" b="1" dirty="0">
                <a:latin typeface="Times New Roman"/>
                <a:ea typeface="Times New Roman"/>
                <a:cs typeface="Times New Roman"/>
                <a:sym typeface="Times New Roman"/>
              </a:rPr>
              <a:t>Data  Information </a:t>
            </a:r>
            <a:endParaRPr lang="en-IN" dirty="0"/>
          </a:p>
        </p:txBody>
      </p:sp>
      <p:sp>
        <p:nvSpPr>
          <p:cNvPr id="4" name="TextBox 3">
            <a:extLst>
              <a:ext uri="{FF2B5EF4-FFF2-40B4-BE49-F238E27FC236}">
                <a16:creationId xmlns:a16="http://schemas.microsoft.com/office/drawing/2014/main" xmlns="" id="{627AFB06-2209-AFEB-A702-EA1432DA529E}"/>
              </a:ext>
            </a:extLst>
          </p:cNvPr>
          <p:cNvSpPr txBox="1"/>
          <p:nvPr/>
        </p:nvSpPr>
        <p:spPr>
          <a:xfrm>
            <a:off x="400045" y="1100009"/>
            <a:ext cx="8311753" cy="2308324"/>
          </a:xfrm>
          <a:prstGeom prst="rect">
            <a:avLst/>
          </a:prstGeom>
          <a:noFill/>
        </p:spPr>
        <p:txBody>
          <a:bodyPr wrap="square">
            <a:spAutoFit/>
          </a:bodyPr>
          <a:lstStyle/>
          <a:p>
            <a:pPr marL="285750" indent="-285750">
              <a:buFont typeface="Wingdings" panose="05000000000000000000" pitchFamily="2" charset="2"/>
              <a:buChar char="Ø"/>
            </a:pPr>
            <a:r>
              <a:rPr lang="en-IN" sz="1800" dirty="0"/>
              <a:t>The dataset tells about pallets in the warehouse and sales, returns and quantity from allot and </a:t>
            </a:r>
            <a:r>
              <a:rPr lang="en-IN" sz="1800" dirty="0" err="1"/>
              <a:t>dehire</a:t>
            </a:r>
            <a:endParaRPr lang="en-IN" sz="1800" dirty="0"/>
          </a:p>
          <a:p>
            <a:pPr marL="285750" indent="-285750">
              <a:buFont typeface="Wingdings" panose="05000000000000000000" pitchFamily="2" charset="2"/>
              <a:buChar char="Ø"/>
            </a:pPr>
            <a:r>
              <a:rPr lang="en-IN" sz="1800" dirty="0"/>
              <a:t>The allot  dataset consists of 60174 records and 48columns.</a:t>
            </a:r>
          </a:p>
          <a:p>
            <a:pPr marL="285750" indent="-285750">
              <a:buFont typeface="Wingdings" panose="05000000000000000000" pitchFamily="2" charset="2"/>
              <a:buChar char="Ø"/>
            </a:pPr>
            <a:r>
              <a:rPr lang="en-IN" sz="1800" dirty="0"/>
              <a:t>The </a:t>
            </a:r>
            <a:r>
              <a:rPr lang="en-IN" sz="1800" dirty="0" err="1"/>
              <a:t>dehire</a:t>
            </a:r>
            <a:r>
              <a:rPr lang="en-IN" sz="1800" dirty="0"/>
              <a:t> dataset consists of 39416 records and 48 columns.</a:t>
            </a:r>
          </a:p>
          <a:p>
            <a:pPr marL="285750" indent="-285750">
              <a:buFont typeface="Wingdings" panose="05000000000000000000" pitchFamily="2" charset="2"/>
              <a:buChar char="Ø"/>
            </a:pPr>
            <a:r>
              <a:rPr lang="en-IN" sz="1800" dirty="0"/>
              <a:t>Features involved in the dataset is mentioned below</a:t>
            </a:r>
          </a:p>
          <a:p>
            <a:pPr marL="285750" indent="-285750">
              <a:buFont typeface="Wingdings" panose="05000000000000000000" pitchFamily="2" charset="2"/>
              <a:buChar char="Ø"/>
            </a:pPr>
            <a:r>
              <a:rPr lang="en-IN" sz="1800" dirty="0"/>
              <a:t>Did Exploratory Data Analysis and the insights are documented</a:t>
            </a:r>
          </a:p>
          <a:p>
            <a:pPr marL="285750" indent="-285750">
              <a:buFont typeface="Wingdings" panose="05000000000000000000" pitchFamily="2" charset="2"/>
              <a:buChar char="Ø"/>
            </a:pPr>
            <a:r>
              <a:rPr lang="en-IN" sz="1800" dirty="0"/>
              <a:t>Done visualization using tableau.</a:t>
            </a:r>
          </a:p>
          <a:p>
            <a:pPr marL="285750" indent="-285750">
              <a:buFont typeface="Wingdings" panose="05000000000000000000" pitchFamily="2" charset="2"/>
              <a:buChar char="Ø"/>
            </a:pPr>
            <a:endParaRPr lang="en-IN" sz="1800" dirty="0"/>
          </a:p>
        </p:txBody>
      </p:sp>
    </p:spTree>
    <p:extLst>
      <p:ext uri="{BB962C8B-B14F-4D97-AF65-F5344CB8AC3E}">
        <p14:creationId xmlns:p14="http://schemas.microsoft.com/office/powerpoint/2010/main" val="115099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38" name="Google Shape;238;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39" name="Google Shape;239;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6" name="TextBox 5">
            <a:extLst>
              <a:ext uri="{FF2B5EF4-FFF2-40B4-BE49-F238E27FC236}">
                <a16:creationId xmlns:a16="http://schemas.microsoft.com/office/drawing/2014/main" xmlns="" id="{9809756D-6304-8DC1-2502-FEB134801621}"/>
              </a:ext>
            </a:extLst>
          </p:cNvPr>
          <p:cNvSpPr txBox="1"/>
          <p:nvPr/>
        </p:nvSpPr>
        <p:spPr>
          <a:xfrm>
            <a:off x="351690" y="965276"/>
            <a:ext cx="8415996" cy="2462213"/>
          </a:xfrm>
          <a:prstGeom prst="rect">
            <a:avLst/>
          </a:prstGeom>
          <a:noFill/>
        </p:spPr>
        <p:txBody>
          <a:bodyPr wrap="square">
            <a:spAutoFit/>
          </a:bodyPr>
          <a:lstStyle/>
          <a:p>
            <a:pPr marL="342900" indent="-342900" algn="l">
              <a:buFont typeface="Wingdings" panose="05000000000000000000" pitchFamily="2" charset="2"/>
              <a:buChar char="Ø"/>
            </a:pPr>
            <a:r>
              <a:rPr lang="en-US" sz="2000" b="0" i="0" dirty="0">
                <a:solidFill>
                  <a:schemeClr val="tx1"/>
                </a:solidFill>
                <a:effectLst/>
                <a:latin typeface="+mn-lt"/>
              </a:rPr>
              <a:t>Data visualization: Using charts, graphs, histograms, and other visual tools to explore the data and identify patterns and trends for allot and </a:t>
            </a:r>
            <a:r>
              <a:rPr lang="en-US" sz="2000" b="0" i="0" dirty="0" err="1">
                <a:solidFill>
                  <a:schemeClr val="tx1"/>
                </a:solidFill>
                <a:effectLst/>
                <a:latin typeface="+mn-lt"/>
              </a:rPr>
              <a:t>dehire</a:t>
            </a:r>
            <a:r>
              <a:rPr lang="en-US" sz="2000" b="0" i="0" dirty="0">
                <a:solidFill>
                  <a:schemeClr val="tx1"/>
                </a:solidFill>
                <a:effectLst/>
                <a:latin typeface="+mn-lt"/>
              </a:rPr>
              <a:t>.</a:t>
            </a:r>
          </a:p>
          <a:p>
            <a:pPr algn="l"/>
            <a:endParaRPr lang="en-US" sz="2000" b="0" i="0" dirty="0">
              <a:solidFill>
                <a:schemeClr val="tx1"/>
              </a:solidFill>
              <a:effectLst/>
              <a:latin typeface="+mn-lt"/>
            </a:endParaRPr>
          </a:p>
          <a:p>
            <a:pPr marL="342900" indent="-342900" algn="l">
              <a:buFont typeface="Wingdings" panose="05000000000000000000" pitchFamily="2" charset="2"/>
              <a:buChar char="Ø"/>
            </a:pPr>
            <a:r>
              <a:rPr lang="en-US" sz="2000" b="0" i="0" dirty="0">
                <a:solidFill>
                  <a:schemeClr val="tx1"/>
                </a:solidFill>
                <a:effectLst/>
                <a:latin typeface="+mn-lt"/>
              </a:rPr>
              <a:t>Summary statistics: Calculating descriptive statistics such as mean, median, mode, variance, and standard deviation to summarize the data.</a:t>
            </a:r>
          </a:p>
          <a:p>
            <a:pPr algn="l"/>
            <a:endParaRPr lang="en-US" sz="1400" b="0" i="0" dirty="0">
              <a:solidFill>
                <a:schemeClr val="tx1"/>
              </a:solidFill>
              <a:effectLst/>
              <a:latin typeface="+mn-lt"/>
            </a:endParaRPr>
          </a:p>
        </p:txBody>
      </p:sp>
      <p:pic>
        <p:nvPicPr>
          <p:cNvPr id="5122" name="Picture 2" descr="What is Exploratory Data Analysis? Steps and Market Analysis | Simplilearn">
            <a:extLst>
              <a:ext uri="{FF2B5EF4-FFF2-40B4-BE49-F238E27FC236}">
                <a16:creationId xmlns:a16="http://schemas.microsoft.com/office/drawing/2014/main" xmlns="" id="{2D9B3972-ADB5-D1E9-BA5A-707C7C022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313" y="3102252"/>
            <a:ext cx="6502262" cy="280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7" y="157052"/>
            <a:ext cx="5965500" cy="535500"/>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SzPts val="2300"/>
              <a:buNone/>
            </a:pPr>
            <a:r>
              <a:rPr lang="en-US" sz="3200" b="1">
                <a:latin typeface="Times New Roman"/>
                <a:ea typeface="Times New Roman"/>
                <a:cs typeface="Times New Roman"/>
                <a:sym typeface="Times New Roman"/>
              </a:rPr>
              <a:t>EDA Description</a:t>
            </a:r>
            <a:endParaRPr sz="3200" b="1">
              <a:latin typeface="Times New Roman"/>
              <a:ea typeface="Times New Roman"/>
              <a:cs typeface="Times New Roman"/>
              <a:sym typeface="Times New Roman"/>
            </a:endParaRPr>
          </a:p>
        </p:txBody>
      </p:sp>
      <p:sp>
        <p:nvSpPr>
          <p:cNvPr id="245" name="Google Shape;245;p27"/>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46" name="Google Shape;246;p2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6" name="TextBox 5">
            <a:extLst>
              <a:ext uri="{FF2B5EF4-FFF2-40B4-BE49-F238E27FC236}">
                <a16:creationId xmlns:a16="http://schemas.microsoft.com/office/drawing/2014/main" xmlns="" id="{853AB68A-CA73-062C-D730-DCE9F770918F}"/>
              </a:ext>
            </a:extLst>
          </p:cNvPr>
          <p:cNvSpPr txBox="1"/>
          <p:nvPr/>
        </p:nvSpPr>
        <p:spPr>
          <a:xfrm>
            <a:off x="182879" y="1036006"/>
            <a:ext cx="10916529" cy="2308324"/>
          </a:xfrm>
          <a:prstGeom prst="rect">
            <a:avLst/>
          </a:prstGeom>
          <a:noFill/>
        </p:spPr>
        <p:txBody>
          <a:bodyPr wrap="square">
            <a:spAutoFit/>
          </a:bodyPr>
          <a:lstStyle/>
          <a:p>
            <a:pPr algn="l"/>
            <a:r>
              <a:rPr lang="en-US" sz="1800" dirty="0">
                <a:solidFill>
                  <a:schemeClr val="tx1"/>
                </a:solidFill>
                <a:latin typeface="+mn-lt"/>
              </a:rPr>
              <a:t>EDA</a:t>
            </a:r>
            <a:r>
              <a:rPr lang="en-US" sz="1800" b="0" i="0" dirty="0">
                <a:solidFill>
                  <a:schemeClr val="tx1"/>
                </a:solidFill>
                <a:effectLst/>
                <a:latin typeface="+mn-lt"/>
              </a:rPr>
              <a:t> is a crucial step in the data analysis process where analysts examine and visualize the data to gain insights and understand the underlying patterns, trends, relationships, and anomalies in the data. EDA helps </a:t>
            </a:r>
            <a:r>
              <a:rPr lang="en-US" sz="1800" dirty="0">
                <a:solidFill>
                  <a:schemeClr val="tx1"/>
                </a:solidFill>
                <a:latin typeface="+mn-lt"/>
              </a:rPr>
              <a:t>us</a:t>
            </a:r>
            <a:r>
              <a:rPr lang="en-US" sz="1800" b="0" i="0" dirty="0">
                <a:solidFill>
                  <a:schemeClr val="tx1"/>
                </a:solidFill>
                <a:effectLst/>
                <a:latin typeface="+mn-lt"/>
              </a:rPr>
              <a:t> to understand the data and identify potential problems or errors that may impact the accuracy and validity of the results.</a:t>
            </a:r>
          </a:p>
          <a:p>
            <a:pPr algn="l"/>
            <a:endParaRPr lang="en-US" sz="1800" b="0" i="0" dirty="0">
              <a:solidFill>
                <a:schemeClr val="tx1"/>
              </a:solidFill>
              <a:effectLst/>
              <a:latin typeface="+mn-lt"/>
            </a:endParaRPr>
          </a:p>
          <a:p>
            <a:pPr algn="l"/>
            <a:r>
              <a:rPr lang="en-US" sz="1800" b="0" i="0" dirty="0">
                <a:solidFill>
                  <a:schemeClr val="tx1"/>
                </a:solidFill>
                <a:effectLst/>
                <a:latin typeface="+mn-lt"/>
              </a:rPr>
              <a:t>EDA involves various techniques and tools such as data visualization, summary statistics, correlation analysis</a:t>
            </a:r>
            <a:r>
              <a:rPr lang="en-US" sz="1800" dirty="0">
                <a:solidFill>
                  <a:schemeClr val="tx1"/>
                </a:solidFill>
                <a:latin typeface="+mn-lt"/>
              </a:rPr>
              <a:t> </a:t>
            </a:r>
            <a:r>
              <a:rPr lang="en-US" sz="1800" b="0" i="0" dirty="0">
                <a:solidFill>
                  <a:schemeClr val="tx1"/>
                </a:solidFill>
                <a:effectLst/>
                <a:latin typeface="+mn-lt"/>
              </a:rPr>
              <a:t>and data cleaning. The objective of EDA is to answer questions about the data and generate new questions that can be investigated using more advanced statistical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a:spLocks noGrp="1"/>
          </p:cNvSpPr>
          <p:nvPr>
            <p:ph type="title"/>
          </p:nvPr>
        </p:nvSpPr>
        <p:spPr>
          <a:xfrm>
            <a:off x="524022" y="275849"/>
            <a:ext cx="5060852" cy="4953573"/>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in EDA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t>
            </a:r>
            <a:r>
              <a:rPr lang="en-US" sz="2400" b="1" dirty="0">
                <a:latin typeface="+mn-lt"/>
                <a:ea typeface="Times New Roman"/>
                <a:cs typeface="Times New Roman"/>
                <a:sym typeface="Times New Roman"/>
              </a:rPr>
              <a:t>For allot</a:t>
            </a:r>
            <a:br>
              <a:rPr lang="en-US" sz="2400" b="1" dirty="0">
                <a:latin typeface="+mn-lt"/>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r>
              <a:rPr lang="en-US" sz="3200" b="1" dirty="0">
                <a:latin typeface="Times New Roman"/>
                <a:ea typeface="Times New Roman"/>
                <a:cs typeface="Times New Roman"/>
                <a:sym typeface="Times New Roman"/>
              </a:rPr>
              <a:t/>
            </a:r>
            <a:br>
              <a:rPr lang="en-US" sz="3200" b="1" dirty="0">
                <a:latin typeface="Times New Roman"/>
                <a:ea typeface="Times New Roman"/>
                <a:cs typeface="Times New Roman"/>
                <a:sym typeface="Times New Roman"/>
              </a:rPr>
            </a:br>
            <a:endParaRPr dirty="0"/>
          </a:p>
        </p:txBody>
      </p:sp>
      <p:pic>
        <p:nvPicPr>
          <p:cNvPr id="261" name="Google Shape;261;p30"/>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7172" name="Picture 4">
            <a:extLst>
              <a:ext uri="{FF2B5EF4-FFF2-40B4-BE49-F238E27FC236}">
                <a16:creationId xmlns:a16="http://schemas.microsoft.com/office/drawing/2014/main" xmlns="" id="{DFB8CE98-D936-D8FB-A4BD-ECBC9E7F4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7" y="1271589"/>
            <a:ext cx="4805364" cy="346922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xmlns="" id="{B3B8FC6A-D37A-3A7A-9D0A-3CF10B822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807" y="1481139"/>
            <a:ext cx="3705225" cy="310493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xmlns="" id="{C5538906-6504-798A-435C-08E6B4CB96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995" y="1481139"/>
            <a:ext cx="2982138" cy="3895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Leadership</a:t>
            </a:r>
            <a:endParaRPr b="1">
              <a:latin typeface="Times New Roman"/>
              <a:ea typeface="Times New Roman"/>
              <a:cs typeface="Times New Roman"/>
              <a:sym typeface="Times New Roman"/>
            </a:endParaRPr>
          </a:p>
        </p:txBody>
      </p:sp>
      <p:sp>
        <p:nvSpPr>
          <p:cNvPr id="108" name="Google Shape;108;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pic>
        <p:nvPicPr>
          <p:cNvPr id="109" name="Google Shape;109;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0" name="Google Shape;110;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392"/>
              </a:srgbClr>
            </a:outerShdw>
          </a:effectLst>
        </p:spPr>
      </p:pic>
      <p:sp>
        <p:nvSpPr>
          <p:cNvPr id="111" name="Google Shape;111;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Sharat Manikonda</a:t>
            </a: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Times New Roman"/>
                <a:ea typeface="Times New Roman"/>
                <a:cs typeface="Times New Roman"/>
                <a:sym typeface="Times New Roman"/>
              </a:rPr>
              <a:t>Director at Innodatatics and Sponsor</a:t>
            </a:r>
            <a:endParaRPr sz="19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xmlns="" val="tx"/>
                    </a:ext>
                  </a:extLst>
                </a:hlinkClick>
              </a:rPr>
              <a:t>linkedin.com/in/sharat-chandra</a:t>
            </a:r>
            <a:endParaRPr sz="1400" b="1" i="0" u="none" strike="noStrike" cap="none">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r>
              <a:rPr lang="en-US" sz="2800" b="1" dirty="0">
                <a:latin typeface="Times New Roman"/>
                <a:ea typeface="Times New Roman"/>
                <a:cs typeface="Times New Roman"/>
                <a:sym typeface="Times New Roman"/>
              </a:rPr>
              <a:t> EDA FOR ALLOT</a:t>
            </a:r>
            <a:endParaRPr dirty="0"/>
          </a:p>
        </p:txBody>
      </p:sp>
      <p:pic>
        <p:nvPicPr>
          <p:cNvPr id="268" name="Google Shape;268;p32"/>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8194" name="Picture 2">
            <a:extLst>
              <a:ext uri="{FF2B5EF4-FFF2-40B4-BE49-F238E27FC236}">
                <a16:creationId xmlns:a16="http://schemas.microsoft.com/office/drawing/2014/main" xmlns="" id="{328F0518-46F0-F8AF-2F6B-8019F2B17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 y="876225"/>
            <a:ext cx="4400550" cy="27954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xmlns="" id="{86521185-768F-8D48-5E34-79D546B26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10" y="3429000"/>
            <a:ext cx="4970364" cy="33536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xmlns="" id="{DB6500E7-F8B2-07F6-C834-1597847C8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5179" y="1855907"/>
            <a:ext cx="4733925" cy="431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r>
              <a:rPr lang="en-US" sz="2800" b="1" dirty="0">
                <a:latin typeface="Times New Roman"/>
                <a:ea typeface="Times New Roman"/>
                <a:cs typeface="Times New Roman"/>
                <a:sym typeface="Times New Roman"/>
              </a:rPr>
              <a:t> EDA FOR ALLOT</a:t>
            </a:r>
            <a:endParaRPr dirty="0"/>
          </a:p>
        </p:txBody>
      </p:sp>
      <p:sp>
        <p:nvSpPr>
          <p:cNvPr id="275" name="Google Shape;275;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6" name="Google Shape;276;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7" name="Google Shape;277;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278" name="Google Shape;278;p49"/>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9218" name="Picture 2">
            <a:extLst>
              <a:ext uri="{FF2B5EF4-FFF2-40B4-BE49-F238E27FC236}">
                <a16:creationId xmlns:a16="http://schemas.microsoft.com/office/drawing/2014/main" xmlns="" id="{D97301FF-04A7-9152-54FE-1E582C48B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0727"/>
            <a:ext cx="11676185" cy="346144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xmlns="" id="{68D2BA3D-4807-8FB2-D9A4-465191B39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3" y="3601330"/>
            <a:ext cx="11676185" cy="3461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r>
              <a:rPr lang="en-US" sz="2800" b="1" dirty="0">
                <a:latin typeface="Times New Roman"/>
                <a:ea typeface="Times New Roman"/>
                <a:cs typeface="Times New Roman"/>
                <a:sym typeface="Times New Roman"/>
              </a:rPr>
              <a:t> EDA FOR ALLOT</a:t>
            </a:r>
            <a:endParaRPr dirty="0"/>
          </a:p>
        </p:txBody>
      </p:sp>
      <p:sp>
        <p:nvSpPr>
          <p:cNvPr id="285" name="Google Shape;28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86" name="Google Shape;286;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87" name="Google Shape;287;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288" name="Google Shape;288;p48"/>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0242" name="Picture 2">
            <a:extLst>
              <a:ext uri="{FF2B5EF4-FFF2-40B4-BE49-F238E27FC236}">
                <a16:creationId xmlns:a16="http://schemas.microsoft.com/office/drawing/2014/main" xmlns="" id="{BE947DBF-8DD9-B4E9-9A74-4AC61FC63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 y="819956"/>
            <a:ext cx="452437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xmlns="" id="{C7378162-0C95-C0B2-2942-AD652BB51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295" y="819959"/>
            <a:ext cx="410527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xmlns="" id="{D7D1165D-1255-4D4D-F2ED-0EA51E0973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654" y="1271588"/>
            <a:ext cx="4105275" cy="47664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r>
              <a:rPr lang="en-US" sz="2800" b="1" dirty="0">
                <a:latin typeface="Times New Roman"/>
                <a:ea typeface="Times New Roman"/>
                <a:cs typeface="Times New Roman"/>
                <a:sym typeface="Times New Roman"/>
              </a:rPr>
              <a:t> EDA FOR ALLOT</a:t>
            </a:r>
            <a:endParaRPr dirty="0"/>
          </a:p>
        </p:txBody>
      </p:sp>
      <p:sp>
        <p:nvSpPr>
          <p:cNvPr id="295" name="Google Shape;295;p5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6" name="Google Shape;296;p5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7" name="Google Shape;297;p5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298" name="Google Shape;298;p50"/>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1266" name="Picture 2">
            <a:extLst>
              <a:ext uri="{FF2B5EF4-FFF2-40B4-BE49-F238E27FC236}">
                <a16:creationId xmlns:a16="http://schemas.microsoft.com/office/drawing/2014/main" xmlns="" id="{A741A75E-27A0-7C32-AA82-D04D4EA8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6" y="834019"/>
            <a:ext cx="489621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xmlns="" id="{CDE5CDB9-3521-EFC4-50A7-66D825C3A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5741" y="834019"/>
            <a:ext cx="370522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xmlns="" id="{D5F83E54-3604-D3FA-89A7-001622FAD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7" y="4276578"/>
            <a:ext cx="11980705" cy="2581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r>
              <a:rPr lang="en-US" sz="2800" b="1" dirty="0">
                <a:latin typeface="Times New Roman"/>
                <a:ea typeface="Times New Roman"/>
                <a:cs typeface="Times New Roman"/>
                <a:sym typeface="Times New Roman"/>
              </a:rPr>
              <a:t>EDA FOR ALLOT</a:t>
            </a:r>
            <a:endParaRPr dirty="0"/>
          </a:p>
        </p:txBody>
      </p:sp>
      <p:sp>
        <p:nvSpPr>
          <p:cNvPr id="305" name="Google Shape;30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06" name="Google Shape;30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07" name="Google Shape;307;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08" name="Google Shape;308;p51"/>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2290" name="Picture 2">
            <a:extLst>
              <a:ext uri="{FF2B5EF4-FFF2-40B4-BE49-F238E27FC236}">
                <a16:creationId xmlns:a16="http://schemas.microsoft.com/office/drawing/2014/main" xmlns="" id="{EAF1E9DE-0D77-C92A-7BAB-E0B13925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3" y="665213"/>
            <a:ext cx="374332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xmlns="" id="{542C5258-9247-3101-2927-5A389303D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4572" y="721483"/>
            <a:ext cx="370522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xmlns="" id="{F49E2284-A00D-E51E-A041-A83AEE442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944" y="1214438"/>
            <a:ext cx="4534047" cy="54657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EDA FOR ALLOT</a:t>
            </a:r>
            <a:endParaRPr dirty="0"/>
          </a:p>
        </p:txBody>
      </p:sp>
      <p:pic>
        <p:nvPicPr>
          <p:cNvPr id="315" name="Google Shape;315;p52"/>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3314" name="Picture 2">
            <a:extLst>
              <a:ext uri="{FF2B5EF4-FFF2-40B4-BE49-F238E27FC236}">
                <a16:creationId xmlns:a16="http://schemas.microsoft.com/office/drawing/2014/main" xmlns="" id="{79E2DFB2-A1B6-C9F1-043D-85F8A4AD2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6" y="844057"/>
            <a:ext cx="12066588" cy="317929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xmlns="" id="{55DE3128-0D3F-A75D-3DF5-476AB13D85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5" y="4023361"/>
            <a:ext cx="3790950" cy="2310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3"/>
          <p:cNvSpPr txBox="1">
            <a:spLocks noGrp="1"/>
          </p:cNvSpPr>
          <p:nvPr>
            <p:ph type="title"/>
          </p:nvPr>
        </p:nvSpPr>
        <p:spPr>
          <a:xfrm>
            <a:off x="2788318" y="177790"/>
            <a:ext cx="5396165"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EDA FOR ALLOT</a:t>
            </a:r>
            <a:endParaRPr dirty="0"/>
          </a:p>
        </p:txBody>
      </p:sp>
      <p:pic>
        <p:nvPicPr>
          <p:cNvPr id="322" name="Google Shape;322;p53"/>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4338" name="Picture 2">
            <a:extLst>
              <a:ext uri="{FF2B5EF4-FFF2-40B4-BE49-F238E27FC236}">
                <a16:creationId xmlns:a16="http://schemas.microsoft.com/office/drawing/2014/main" xmlns="" id="{F63323B5-BD69-F46C-0325-71549738F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6" y="815927"/>
            <a:ext cx="12170974"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xmlns="" id="{BD2D2DB2-BBA9-2F34-5073-C055776D7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833446"/>
            <a:ext cx="11963400" cy="3024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4"/>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EDA FOR ALLOT </a:t>
            </a:r>
            <a:endParaRPr dirty="0"/>
          </a:p>
        </p:txBody>
      </p:sp>
      <p:pic>
        <p:nvPicPr>
          <p:cNvPr id="328" name="Google Shape;328;p54"/>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5362" name="Picture 2">
            <a:extLst>
              <a:ext uri="{FF2B5EF4-FFF2-40B4-BE49-F238E27FC236}">
                <a16:creationId xmlns:a16="http://schemas.microsoft.com/office/drawing/2014/main" xmlns="" id="{2ED4F059-BC3F-C98D-B598-C270AD2F8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5" y="735331"/>
            <a:ext cx="3705225" cy="3924300"/>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a:extLst>
              <a:ext uri="{FF2B5EF4-FFF2-40B4-BE49-F238E27FC236}">
                <a16:creationId xmlns:a16="http://schemas.microsoft.com/office/drawing/2014/main" xmlns="" id="{3F636FA3-A7A3-7878-2881-27485FD435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704" y="713277"/>
            <a:ext cx="4791075" cy="3563302"/>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a:extLst>
              <a:ext uri="{FF2B5EF4-FFF2-40B4-BE49-F238E27FC236}">
                <a16:creationId xmlns:a16="http://schemas.microsoft.com/office/drawing/2014/main" xmlns="" id="{57D72CB5-07EC-4F08-187F-6EEB19BE0C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378" y="685142"/>
            <a:ext cx="4181477" cy="3816520"/>
          </a:xfrm>
          <a:prstGeom prst="rect">
            <a:avLst/>
          </a:prstGeom>
          <a:noFill/>
          <a:extLst>
            <a:ext uri="{909E8E84-426E-40DD-AFC4-6F175D3DCCD1}">
              <a14:hiddenFill xmlns:a14="http://schemas.microsoft.com/office/drawing/2010/main">
                <a:solidFill>
                  <a:srgbClr val="FFFFFF"/>
                </a:solidFill>
              </a14:hiddenFill>
            </a:ext>
          </a:extLst>
        </p:spPr>
      </p:pic>
      <p:pic>
        <p:nvPicPr>
          <p:cNvPr id="15369" name="Picture 9">
            <a:extLst>
              <a:ext uri="{FF2B5EF4-FFF2-40B4-BE49-F238E27FC236}">
                <a16:creationId xmlns:a16="http://schemas.microsoft.com/office/drawing/2014/main" xmlns="" id="{96DC8F41-D0CA-21A5-5403-F947AD1084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58" y="4129088"/>
            <a:ext cx="12115800" cy="2551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cs typeface="Times New Roman"/>
                <a:sym typeface="Times New Roman"/>
              </a:rPr>
              <a:t>Outliers in allot</a:t>
            </a:r>
            <a:endParaRPr sz="3200" dirty="0"/>
          </a:p>
        </p:txBody>
      </p:sp>
      <p:pic>
        <p:nvPicPr>
          <p:cNvPr id="334" name="Google Shape;334;p5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1026" name="Picture 2">
            <a:extLst>
              <a:ext uri="{FF2B5EF4-FFF2-40B4-BE49-F238E27FC236}">
                <a16:creationId xmlns:a16="http://schemas.microsoft.com/office/drawing/2014/main" xmlns="" id="{DE2C4334-474C-BC3C-C3A4-999951B01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1314455"/>
            <a:ext cx="12155488" cy="500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228600" y="233208"/>
            <a:ext cx="10515600" cy="4246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b="1" dirty="0">
                <a:latin typeface="Times New Roman"/>
                <a:ea typeface="Times New Roman"/>
                <a:cs typeface="Times New Roman"/>
                <a:sym typeface="Times New Roman"/>
              </a:rPr>
              <a:t>VISUALIZATION IN TABLEAU- Map based on quantity and states in allot</a:t>
            </a:r>
            <a:endParaRPr sz="2400" dirty="0"/>
          </a:p>
        </p:txBody>
      </p:sp>
      <p:pic>
        <p:nvPicPr>
          <p:cNvPr id="341" name="Google Shape;341;p56"/>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xmlns="" id="{4EF9FAD6-A2AD-0369-B587-CF3B02951DEA}"/>
              </a:ext>
            </a:extLst>
          </p:cNvPr>
          <p:cNvPicPr>
            <a:picLocks noChangeAspect="1"/>
          </p:cNvPicPr>
          <p:nvPr/>
        </p:nvPicPr>
        <p:blipFill>
          <a:blip r:embed="rId4"/>
          <a:stretch>
            <a:fillRect/>
          </a:stretch>
        </p:blipFill>
        <p:spPr>
          <a:xfrm>
            <a:off x="0" y="814389"/>
            <a:ext cx="12192000" cy="60419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260685" y="177860"/>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Team Members</a:t>
            </a:r>
            <a:endParaRPr b="1">
              <a:latin typeface="Times New Roman"/>
              <a:ea typeface="Times New Roman"/>
              <a:cs typeface="Times New Roman"/>
              <a:sym typeface="Times New Roman"/>
            </a:endParaRPr>
          </a:p>
        </p:txBody>
      </p:sp>
      <p:sp>
        <p:nvSpPr>
          <p:cNvPr id="117" name="Google Shape;117;p5"/>
          <p:cNvSpPr txBox="1"/>
          <p:nvPr/>
        </p:nvSpPr>
        <p:spPr>
          <a:xfrm>
            <a:off x="404950" y="1513881"/>
            <a:ext cx="2455800" cy="14469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Arial"/>
                <a:ea typeface="Arial"/>
                <a:cs typeface="Arial"/>
                <a:sym typeface="Arial"/>
              </a:rPr>
              <a:t>Name: PADMAVATHY.D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dirty="0">
                <a:solidFill>
                  <a:srgbClr val="0070C0"/>
                </a:solidFill>
                <a:latin typeface="Arial"/>
                <a:ea typeface="Arial"/>
                <a:cs typeface="Arial"/>
                <a:sym typeface="Arial"/>
              </a:rPr>
              <a:t>https://www.linkedin.com/profilelink</a:t>
            </a:r>
            <a:endParaRPr sz="1200" b="1" i="0" u="none" strike="noStrike" cap="none" dirty="0">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Arial"/>
                <a:ea typeface="Arial"/>
                <a:cs typeface="Arial"/>
                <a:sym typeface="Arial"/>
              </a:rPr>
              <a:t/>
            </a: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18" name="Google Shape;118;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119" name="Google Shape;119;p5"/>
          <p:cNvPicPr preferRelativeResize="0"/>
          <p:nvPr/>
        </p:nvPicPr>
        <p:blipFill rotWithShape="1">
          <a:blip r:embed="rId4">
            <a:alphaModFix/>
          </a:blip>
          <a:srcRect/>
          <a:stretch/>
        </p:blipFill>
        <p:spPr>
          <a:xfrm>
            <a:off x="9915533" y="6151968"/>
            <a:ext cx="2276467" cy="706033"/>
          </a:xfrm>
          <a:prstGeom prst="rect">
            <a:avLst/>
          </a:prstGeom>
          <a:noFill/>
          <a:ln>
            <a:noFill/>
          </a:ln>
        </p:spPr>
      </p:pic>
      <p:sp>
        <p:nvSpPr>
          <p:cNvPr id="120" name="Google Shape;120;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1" name="Google Shape;121;p5"/>
          <p:cNvSpPr txBox="1"/>
          <p:nvPr/>
        </p:nvSpPr>
        <p:spPr>
          <a:xfrm>
            <a:off x="7807235" y="2616925"/>
            <a:ext cx="3178500" cy="4155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2" name="Google Shape;12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3" name="Google Shape;12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4" name="Google Shape;124;p5"/>
          <p:cNvSpPr txBox="1"/>
          <p:nvPr/>
        </p:nvSpPr>
        <p:spPr>
          <a:xfrm>
            <a:off x="3224350" y="1437681"/>
            <a:ext cx="2455800" cy="1339200"/>
          </a:xfrm>
          <a:prstGeom prst="rect">
            <a:avLst/>
          </a:prstGeom>
          <a:noFill/>
          <a:ln>
            <a:noFill/>
          </a:ln>
        </p:spPr>
        <p:txBody>
          <a:bodyPr spcFirstLastPara="1" wrap="square" lIns="121875" tIns="60925" rIns="121875" bIns="60925" anchor="t" anchorCtr="0">
            <a:spAutoFit/>
          </a:bodyPr>
          <a:lstStyle/>
          <a:p>
            <a:pPr marL="0" lvl="0" indent="0" algn="ctr" rtl="0">
              <a:spcBef>
                <a:spcPts val="0"/>
              </a:spcBef>
              <a:spcAft>
                <a:spcPts val="0"/>
              </a:spcAft>
              <a:buClr>
                <a:schemeClr val="dk1"/>
              </a:buClr>
              <a:buSzPts val="1200"/>
              <a:buFont typeface="Arial"/>
              <a:buNone/>
            </a:pPr>
            <a:r>
              <a:rPr lang="en-US" sz="1200" b="1">
                <a:solidFill>
                  <a:schemeClr val="dk1"/>
                </a:solidFill>
              </a:rPr>
              <a:t>Name: </a:t>
            </a:r>
            <a:endParaRPr>
              <a:solidFill>
                <a:schemeClr val="dk1"/>
              </a:solidFill>
            </a:endParaRPr>
          </a:p>
          <a:p>
            <a:pPr marL="0" lvl="0" indent="0" algn="ctr" rtl="0">
              <a:spcBef>
                <a:spcPts val="0"/>
              </a:spcBef>
              <a:spcAft>
                <a:spcPts val="0"/>
              </a:spcAft>
              <a:buClr>
                <a:schemeClr val="dk1"/>
              </a:buClr>
              <a:buSzPts val="1200"/>
              <a:buFont typeface="Arial"/>
              <a:buNone/>
            </a:pPr>
            <a:r>
              <a:rPr lang="en-US" sz="1200" b="1" u="sng">
                <a:solidFill>
                  <a:srgbClr val="0070C0"/>
                </a:solidFill>
              </a:rPr>
              <a:t>https://www.linkedin.com/profilelink</a:t>
            </a:r>
            <a:endParaRPr sz="1200" b="1">
              <a:solidFill>
                <a:srgbClr val="0070C0"/>
              </a:solidFill>
            </a:endParaRPr>
          </a:p>
          <a:p>
            <a:pPr marL="0" lvl="0" indent="0" algn="ctr" rtl="0">
              <a:spcBef>
                <a:spcPts val="0"/>
              </a:spcBef>
              <a:spcAft>
                <a:spcPts val="0"/>
              </a:spcAft>
              <a:buClr>
                <a:schemeClr val="dk1"/>
              </a:buClr>
              <a:buSzPts val="1200"/>
              <a:buFont typeface="Arial"/>
              <a:buNone/>
            </a:pPr>
            <a:endParaRPr sz="1200" u="sng">
              <a:solidFill>
                <a:schemeClr val="hlink"/>
              </a:solidFill>
              <a:hlinkClick r:id="rId3"/>
            </a:endParaRPr>
          </a:p>
          <a:p>
            <a:pPr marL="0" lvl="0" indent="0" algn="l" rtl="0">
              <a:spcBef>
                <a:spcPts val="0"/>
              </a:spcBef>
              <a:spcAft>
                <a:spcPts val="0"/>
              </a:spcAft>
              <a:buClr>
                <a:schemeClr val="dk1"/>
              </a:buClr>
              <a:buSzPts val="1900"/>
              <a:buFont typeface="Arial"/>
              <a:buNone/>
            </a:pPr>
            <a:r>
              <a:rPr lang="en-US" sz="1900">
                <a:solidFill>
                  <a:schemeClr val="dk1"/>
                </a:solidFill>
              </a:rPr>
              <a:t/>
            </a:r>
            <a:br>
              <a:rPr lang="en-US" sz="1900">
                <a:solidFill>
                  <a:schemeClr val="dk1"/>
                </a:solidFill>
              </a:rPr>
            </a:br>
            <a:endParaRPr sz="1200" b="1">
              <a:solidFill>
                <a:schemeClr val="dk1"/>
              </a:solidFill>
            </a:endParaRPr>
          </a:p>
        </p:txBody>
      </p:sp>
      <p:sp>
        <p:nvSpPr>
          <p:cNvPr id="125" name="Google Shape;125;p5"/>
          <p:cNvSpPr txBox="1"/>
          <p:nvPr/>
        </p:nvSpPr>
        <p:spPr>
          <a:xfrm>
            <a:off x="6400800" y="1143000"/>
            <a:ext cx="30000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dk1"/>
                </a:solidFill>
              </a:rPr>
              <a:t>Name: </a:t>
            </a:r>
            <a:endParaRPr>
              <a:solidFill>
                <a:schemeClr val="dk1"/>
              </a:solidFill>
            </a:endParaRPr>
          </a:p>
          <a:p>
            <a:pPr marL="0" lvl="0" indent="0" algn="ctr" rtl="0">
              <a:spcBef>
                <a:spcPts val="0"/>
              </a:spcBef>
              <a:spcAft>
                <a:spcPts val="0"/>
              </a:spcAft>
              <a:buNone/>
            </a:pPr>
            <a:r>
              <a:rPr lang="en-US" sz="1200" b="1" u="sng">
                <a:solidFill>
                  <a:srgbClr val="0070C0"/>
                </a:solidFill>
              </a:rPr>
              <a:t>https://www.linkedin.com/profilelink</a:t>
            </a:r>
            <a:endParaRPr sz="1200" b="1">
              <a:solidFill>
                <a:srgbClr val="0070C0"/>
              </a:solidFill>
            </a:endParaRPr>
          </a:p>
          <a:p>
            <a:pPr marL="0" lvl="0" indent="0" algn="ctr" rtl="0">
              <a:spcBef>
                <a:spcPts val="0"/>
              </a:spcBef>
              <a:spcAft>
                <a:spcPts val="0"/>
              </a:spcAft>
              <a:buNone/>
            </a:pPr>
            <a:endParaRPr sz="1200" u="sng">
              <a:solidFill>
                <a:schemeClr val="hlink"/>
              </a:solidFill>
              <a:hlinkClick r:id="rId3"/>
            </a:endParaRPr>
          </a:p>
          <a:p>
            <a:pPr marL="0" lvl="0" indent="0" algn="l" rtl="0">
              <a:spcBef>
                <a:spcPts val="0"/>
              </a:spcBef>
              <a:spcAft>
                <a:spcPts val="0"/>
              </a:spcAft>
              <a:buNone/>
            </a:pPr>
            <a:r>
              <a:rPr lang="en-US" sz="1900">
                <a:solidFill>
                  <a:schemeClr val="dk1"/>
                </a:solidFill>
              </a:rPr>
              <a:t/>
            </a:r>
            <a:br>
              <a:rPr lang="en-US" sz="1900">
                <a:solidFill>
                  <a:schemeClr val="dk1"/>
                </a:solidFill>
              </a:rPr>
            </a:b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title"/>
          </p:nvPr>
        </p:nvSpPr>
        <p:spPr>
          <a:xfrm>
            <a:off x="185871" y="-113803"/>
            <a:ext cx="11850553" cy="1068920"/>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dirty="0" err="1">
                <a:solidFill>
                  <a:schemeClr val="dk1"/>
                </a:solidFill>
                <a:latin typeface="Times New Roman"/>
                <a:cs typeface="Times New Roman"/>
                <a:sym typeface="Times New Roman"/>
              </a:rPr>
              <a:t>Parato</a:t>
            </a:r>
            <a:r>
              <a:rPr lang="en-US" sz="3200" b="1" dirty="0">
                <a:solidFill>
                  <a:schemeClr val="dk1"/>
                </a:solidFill>
                <a:latin typeface="Times New Roman"/>
                <a:cs typeface="Times New Roman"/>
                <a:sym typeface="Times New Roman"/>
              </a:rPr>
              <a:t> chart based on wooden </a:t>
            </a:r>
            <a:r>
              <a:rPr lang="en-US" sz="3200" b="1" dirty="0">
                <a:latin typeface="Times New Roman"/>
                <a:cs typeface="Times New Roman"/>
                <a:sym typeface="Times New Roman"/>
              </a:rPr>
              <a:t>pallets</a:t>
            </a:r>
            <a:endParaRPr sz="4700" dirty="0">
              <a:solidFill>
                <a:schemeClr val="dk1"/>
              </a:solidFill>
            </a:endParaRPr>
          </a:p>
        </p:txBody>
      </p:sp>
      <p:sp>
        <p:nvSpPr>
          <p:cNvPr id="347" name="Google Shape;347;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8" name="Google Shape;34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9" name="Google Shape;349;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50" name="Google Shape;350;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51" name="Google Shape;351;p57"/>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xmlns="" id="{DBAB65CB-00DA-1B26-08B5-536274A8811B}"/>
              </a:ext>
            </a:extLst>
          </p:cNvPr>
          <p:cNvPicPr>
            <a:picLocks noChangeAspect="1"/>
          </p:cNvPicPr>
          <p:nvPr/>
        </p:nvPicPr>
        <p:blipFill>
          <a:blip r:embed="rId4"/>
          <a:stretch>
            <a:fillRect/>
          </a:stretch>
        </p:blipFill>
        <p:spPr>
          <a:xfrm>
            <a:off x="0" y="955140"/>
            <a:ext cx="12192000" cy="590118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1"/>
          <p:cNvSpPr txBox="1">
            <a:spLocks noGrp="1"/>
          </p:cNvSpPr>
          <p:nvPr>
            <p:ph type="title"/>
          </p:nvPr>
        </p:nvSpPr>
        <p:spPr>
          <a:xfrm>
            <a:off x="228601" y="180727"/>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Waterfall chart based on quantity </a:t>
            </a:r>
            <a:endParaRPr sz="3200" b="1" dirty="0">
              <a:latin typeface="Times New Roman"/>
              <a:ea typeface="Times New Roman"/>
              <a:cs typeface="Times New Roman"/>
              <a:sym typeface="Times New Roman"/>
            </a:endParaRPr>
          </a:p>
        </p:txBody>
      </p:sp>
      <p:pic>
        <p:nvPicPr>
          <p:cNvPr id="358" name="Google Shape;358;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xmlns="" id="{D8FF9800-5030-3930-E9CC-633C84FA2CC7}"/>
              </a:ext>
            </a:extLst>
          </p:cNvPr>
          <p:cNvPicPr>
            <a:picLocks noChangeAspect="1"/>
          </p:cNvPicPr>
          <p:nvPr/>
        </p:nvPicPr>
        <p:blipFill>
          <a:blip r:embed="rId4"/>
          <a:stretch>
            <a:fillRect/>
          </a:stretch>
        </p:blipFill>
        <p:spPr>
          <a:xfrm>
            <a:off x="0" y="857250"/>
            <a:ext cx="12192000" cy="60007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txBox="1">
            <a:spLocks noGrp="1"/>
          </p:cNvSpPr>
          <p:nvPr>
            <p:ph type="title"/>
          </p:nvPr>
        </p:nvSpPr>
        <p:spPr>
          <a:xfrm>
            <a:off x="124098" y="167664"/>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Donut chart based on quantity and rate</a:t>
            </a:r>
            <a:endParaRPr sz="3200" b="1" dirty="0">
              <a:latin typeface="Times New Roman"/>
              <a:ea typeface="Times New Roman"/>
              <a:cs typeface="Times New Roman"/>
              <a:sym typeface="Times New Roman"/>
            </a:endParaRPr>
          </a:p>
        </p:txBody>
      </p:sp>
      <p:pic>
        <p:nvPicPr>
          <p:cNvPr id="365" name="Google Shape;365;p58"/>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xmlns="" id="{12BEBF31-16AE-6C2E-0EA2-48C22C95D7B8}"/>
              </a:ext>
            </a:extLst>
          </p:cNvPr>
          <p:cNvPicPr>
            <a:picLocks noChangeAspect="1"/>
          </p:cNvPicPr>
          <p:nvPr/>
        </p:nvPicPr>
        <p:blipFill>
          <a:blip r:embed="rId4"/>
          <a:stretch>
            <a:fillRect/>
          </a:stretch>
        </p:blipFill>
        <p:spPr>
          <a:xfrm>
            <a:off x="0" y="703155"/>
            <a:ext cx="12192000" cy="615317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8BA1A7-DD71-B252-1CCC-486020AC790E}"/>
              </a:ext>
            </a:extLst>
          </p:cNvPr>
          <p:cNvSpPr>
            <a:spLocks noGrp="1"/>
          </p:cNvSpPr>
          <p:nvPr>
            <p:ph type="title"/>
          </p:nvPr>
        </p:nvSpPr>
        <p:spPr>
          <a:xfrm>
            <a:off x="228600" y="205500"/>
            <a:ext cx="10515600" cy="480041"/>
          </a:xfrm>
        </p:spPr>
        <p:txBody>
          <a:bodyPr/>
          <a:lstStyle/>
          <a:p>
            <a:r>
              <a:rPr lang="en-US" sz="2800" b="1" dirty="0" err="1">
                <a:latin typeface="Times New Roman"/>
                <a:ea typeface="Times New Roman"/>
                <a:cs typeface="Times New Roman"/>
                <a:sym typeface="Times New Roman"/>
              </a:rPr>
              <a:t>Parato</a:t>
            </a:r>
            <a:r>
              <a:rPr lang="en-US" sz="2800" b="1" dirty="0">
                <a:latin typeface="Times New Roman"/>
                <a:ea typeface="Times New Roman"/>
                <a:cs typeface="Times New Roman"/>
                <a:sym typeface="Times New Roman"/>
              </a:rPr>
              <a:t> chart based on plastic pallets </a:t>
            </a:r>
            <a:endParaRPr lang="en-IN" dirty="0"/>
          </a:p>
        </p:txBody>
      </p:sp>
      <p:pic>
        <p:nvPicPr>
          <p:cNvPr id="4" name="Picture 3">
            <a:extLst>
              <a:ext uri="{FF2B5EF4-FFF2-40B4-BE49-F238E27FC236}">
                <a16:creationId xmlns:a16="http://schemas.microsoft.com/office/drawing/2014/main" xmlns="" id="{0E00CF79-2366-E71E-0635-B261A9AE0F81}"/>
              </a:ext>
            </a:extLst>
          </p:cNvPr>
          <p:cNvPicPr>
            <a:picLocks noChangeAspect="1"/>
          </p:cNvPicPr>
          <p:nvPr/>
        </p:nvPicPr>
        <p:blipFill>
          <a:blip r:embed="rId2"/>
          <a:stretch>
            <a:fillRect/>
          </a:stretch>
        </p:blipFill>
        <p:spPr>
          <a:xfrm>
            <a:off x="0" y="928688"/>
            <a:ext cx="12192000" cy="5927638"/>
          </a:xfrm>
          <a:prstGeom prst="rect">
            <a:avLst/>
          </a:prstGeom>
        </p:spPr>
      </p:pic>
    </p:spTree>
    <p:extLst>
      <p:ext uri="{BB962C8B-B14F-4D97-AF65-F5344CB8AC3E}">
        <p14:creationId xmlns:p14="http://schemas.microsoft.com/office/powerpoint/2010/main" val="157558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19d570088c_0_0"/>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dirty="0">
                <a:latin typeface="Times New Roman"/>
                <a:ea typeface="Times New Roman"/>
                <a:cs typeface="Times New Roman"/>
                <a:sym typeface="Times New Roman"/>
              </a:rPr>
              <a:t>Forecasting based on plastic pallets</a:t>
            </a:r>
            <a:endParaRPr sz="3200" b="1" dirty="0">
              <a:latin typeface="Times New Roman"/>
              <a:ea typeface="Times New Roman"/>
              <a:cs typeface="Times New Roman"/>
              <a:sym typeface="Times New Roman"/>
            </a:endParaRPr>
          </a:p>
        </p:txBody>
      </p:sp>
      <p:pic>
        <p:nvPicPr>
          <p:cNvPr id="379" name="Google Shape;379;g119d570088c_0_0"/>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xmlns="" id="{4449AB91-732E-3B1B-406C-B8539A55C23F}"/>
              </a:ext>
            </a:extLst>
          </p:cNvPr>
          <p:cNvPicPr>
            <a:picLocks noChangeAspect="1"/>
          </p:cNvPicPr>
          <p:nvPr/>
        </p:nvPicPr>
        <p:blipFill>
          <a:blip r:embed="rId4"/>
          <a:stretch>
            <a:fillRect/>
          </a:stretch>
        </p:blipFill>
        <p:spPr>
          <a:xfrm>
            <a:off x="0" y="828675"/>
            <a:ext cx="12192000" cy="602765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Forecasting based on wooden pallets</a:t>
            </a:r>
            <a:endParaRPr sz="3200" b="1" dirty="0">
              <a:latin typeface="Times New Roman"/>
              <a:ea typeface="Times New Roman"/>
              <a:cs typeface="Times New Roman"/>
              <a:sym typeface="Times New Roman"/>
            </a:endParaRPr>
          </a:p>
        </p:txBody>
      </p:sp>
      <p:pic>
        <p:nvPicPr>
          <p:cNvPr id="385" name="Google Shape;385;p29"/>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xmlns="" id="{CB244DF7-C89B-2617-1214-19A528823C82}"/>
              </a:ext>
            </a:extLst>
          </p:cNvPr>
          <p:cNvPicPr>
            <a:picLocks noChangeAspect="1"/>
          </p:cNvPicPr>
          <p:nvPr/>
        </p:nvPicPr>
        <p:blipFill>
          <a:blip r:embed="rId4"/>
          <a:stretch>
            <a:fillRect/>
          </a:stretch>
        </p:blipFill>
        <p:spPr>
          <a:xfrm>
            <a:off x="0" y="814388"/>
            <a:ext cx="12192000" cy="60419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Dashboard for allot</a:t>
            </a:r>
            <a:endParaRPr sz="3200" b="1" dirty="0">
              <a:latin typeface="Times New Roman"/>
              <a:ea typeface="Times New Roman"/>
              <a:cs typeface="Times New Roman"/>
              <a:sym typeface="Times New Roman"/>
            </a:endParaRPr>
          </a:p>
        </p:txBody>
      </p:sp>
      <p:sp>
        <p:nvSpPr>
          <p:cNvPr id="392" name="Google Shape;392;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93" name="Google Shape;393;p3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5" name="Picture 4">
            <a:extLst>
              <a:ext uri="{FF2B5EF4-FFF2-40B4-BE49-F238E27FC236}">
                <a16:creationId xmlns:a16="http://schemas.microsoft.com/office/drawing/2014/main" xmlns="" id="{9E879997-380B-6E1A-A57C-68B87D540AB6}"/>
              </a:ext>
            </a:extLst>
          </p:cNvPr>
          <p:cNvPicPr>
            <a:picLocks noChangeAspect="1"/>
          </p:cNvPicPr>
          <p:nvPr/>
        </p:nvPicPr>
        <p:blipFill>
          <a:blip r:embed="rId4"/>
          <a:stretch>
            <a:fillRect/>
          </a:stretch>
        </p:blipFill>
        <p:spPr>
          <a:xfrm>
            <a:off x="0" y="815926"/>
            <a:ext cx="12192000" cy="596131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B9CCE-3CF0-96A8-1C95-F44438CE9CAF}"/>
              </a:ext>
            </a:extLst>
          </p:cNvPr>
          <p:cNvSpPr>
            <a:spLocks noGrp="1"/>
          </p:cNvSpPr>
          <p:nvPr>
            <p:ph type="title"/>
          </p:nvPr>
        </p:nvSpPr>
        <p:spPr/>
        <p:txBody>
          <a:bodyPr/>
          <a:lstStyle/>
          <a:p>
            <a:r>
              <a:rPr lang="en-US" dirty="0"/>
              <a:t>EDA PART FOR DEHIRE</a:t>
            </a:r>
            <a:endParaRPr lang="en-IN" dirty="0"/>
          </a:p>
        </p:txBody>
      </p:sp>
      <p:pic>
        <p:nvPicPr>
          <p:cNvPr id="2050" name="Picture 2">
            <a:extLst>
              <a:ext uri="{FF2B5EF4-FFF2-40B4-BE49-F238E27FC236}">
                <a16:creationId xmlns:a16="http://schemas.microsoft.com/office/drawing/2014/main" xmlns="" id="{7B0C9FE9-8843-4CF1-4B78-6612FDB27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4386"/>
            <a:ext cx="11801475" cy="564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48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BF7958-FB6C-F5C4-1BD8-16A239773496}"/>
              </a:ext>
            </a:extLst>
          </p:cNvPr>
          <p:cNvSpPr>
            <a:spLocks noGrp="1"/>
          </p:cNvSpPr>
          <p:nvPr>
            <p:ph type="title"/>
          </p:nvPr>
        </p:nvSpPr>
        <p:spPr/>
        <p:txBody>
          <a:bodyPr/>
          <a:lstStyle/>
          <a:p>
            <a:r>
              <a:rPr lang="en-US" dirty="0"/>
              <a:t>Pie chart for </a:t>
            </a:r>
            <a:r>
              <a:rPr lang="en-US" dirty="0" err="1"/>
              <a:t>LOB,region,BP</a:t>
            </a:r>
            <a:r>
              <a:rPr lang="en-US" dirty="0"/>
              <a:t> type</a:t>
            </a:r>
            <a:endParaRPr lang="en-IN" dirty="0"/>
          </a:p>
        </p:txBody>
      </p:sp>
      <p:pic>
        <p:nvPicPr>
          <p:cNvPr id="3074" name="Picture 2">
            <a:extLst>
              <a:ext uri="{FF2B5EF4-FFF2-40B4-BE49-F238E27FC236}">
                <a16:creationId xmlns:a16="http://schemas.microsoft.com/office/drawing/2014/main" xmlns="" id="{6D9A9AAD-465D-F8D0-DD8A-ED405BC88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1"/>
            <a:ext cx="3705225" cy="51958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xmlns="" id="{8E71E00C-35B8-136D-343E-F307D24EB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57" y="823908"/>
            <a:ext cx="3848100" cy="52101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xmlns="" id="{78628D14-45D6-E8CF-5346-0E5CD32BC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9028" y="895340"/>
            <a:ext cx="4400550" cy="513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14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E67560-D71E-C5DB-9C4F-B7B29E599AA4}"/>
              </a:ext>
            </a:extLst>
          </p:cNvPr>
          <p:cNvSpPr>
            <a:spLocks noGrp="1"/>
          </p:cNvSpPr>
          <p:nvPr>
            <p:ph type="title"/>
          </p:nvPr>
        </p:nvSpPr>
        <p:spPr/>
        <p:txBody>
          <a:bodyPr/>
          <a:lstStyle/>
          <a:p>
            <a:r>
              <a:rPr lang="en-US" dirty="0"/>
              <a:t>city</a:t>
            </a:r>
            <a:endParaRPr lang="en-IN" dirty="0"/>
          </a:p>
        </p:txBody>
      </p:sp>
      <p:pic>
        <p:nvPicPr>
          <p:cNvPr id="4098" name="Picture 2">
            <a:extLst>
              <a:ext uri="{FF2B5EF4-FFF2-40B4-BE49-F238E27FC236}">
                <a16:creationId xmlns:a16="http://schemas.microsoft.com/office/drawing/2014/main" xmlns="" id="{E4E565A7-DEB7-F0CD-A557-2289A2E64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704032"/>
            <a:ext cx="12077700" cy="615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409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gf3a8d4be09_2_180"/>
          <p:cNvSpPr txBox="1">
            <a:spLocks noGrp="1"/>
          </p:cNvSpPr>
          <p:nvPr>
            <p:ph type="title"/>
          </p:nvPr>
        </p:nvSpPr>
        <p:spPr>
          <a:xfrm>
            <a:off x="163285" y="172012"/>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Contents for allot and </a:t>
            </a:r>
            <a:r>
              <a:rPr lang="en-US" sz="3200" b="1" dirty="0" err="1">
                <a:latin typeface="Times New Roman"/>
                <a:ea typeface="Times New Roman"/>
                <a:cs typeface="Times New Roman"/>
                <a:sym typeface="Times New Roman"/>
              </a:rPr>
              <a:t>dehire</a:t>
            </a:r>
            <a:endParaRPr sz="3200" b="1" dirty="0">
              <a:latin typeface="Times New Roman"/>
              <a:ea typeface="Times New Roman"/>
              <a:cs typeface="Times New Roman"/>
              <a:sym typeface="Times New Roman"/>
            </a:endParaRPr>
          </a:p>
        </p:txBody>
      </p:sp>
      <p:sp>
        <p:nvSpPr>
          <p:cNvPr id="131" name="Google Shape;131;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32" name="Google Shape;132;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33" name="Google Shape;133;gf3a8d4be09_2_180"/>
          <p:cNvSpPr txBox="1"/>
          <p:nvPr/>
        </p:nvSpPr>
        <p:spPr>
          <a:xfrm>
            <a:off x="1696250" y="1167325"/>
            <a:ext cx="105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xmlns="" id="{84FE7A8B-A23B-E297-5EB0-E3EF4D6A9034}"/>
              </a:ext>
            </a:extLst>
          </p:cNvPr>
          <p:cNvGraphicFramePr>
            <a:graphicFrameLocks noGrp="1"/>
          </p:cNvGraphicFramePr>
          <p:nvPr>
            <p:extLst>
              <p:ext uri="{D42A27DB-BD31-4B8C-83A1-F6EECF244321}">
                <p14:modId xmlns:p14="http://schemas.microsoft.com/office/powerpoint/2010/main" val="698578490"/>
              </p:ext>
            </p:extLst>
          </p:nvPr>
        </p:nvGraphicFramePr>
        <p:xfrm>
          <a:off x="304669" y="998811"/>
          <a:ext cx="7531161" cy="5148770"/>
        </p:xfrm>
        <a:graphic>
          <a:graphicData uri="http://schemas.openxmlformats.org/drawingml/2006/table">
            <a:tbl>
              <a:tblPr/>
              <a:tblGrid>
                <a:gridCol w="7531161">
                  <a:extLst>
                    <a:ext uri="{9D8B030D-6E8A-4147-A177-3AD203B41FA5}">
                      <a16:colId xmlns:a16="http://schemas.microsoft.com/office/drawing/2014/main" xmlns="" val="2600445616"/>
                    </a:ext>
                  </a:extLst>
                </a:gridCol>
              </a:tblGrid>
              <a:tr h="824915">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Project overview and scope</a:t>
                      </a:r>
                      <a:endParaRPr lang="en-IN" sz="1300">
                        <a:effectLst/>
                      </a:endParaRPr>
                    </a:p>
                    <a:p>
                      <a:pPr fontAlgn="t"/>
                      <a:r>
                        <a:rPr lang="en-IN" sz="1300">
                          <a:effectLst/>
                        </a:rPr>
                        <a:t/>
                      </a:r>
                      <a:br>
                        <a:rPr lang="en-IN" sz="1300">
                          <a:effectLst/>
                        </a:rPr>
                      </a:b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1819365310"/>
                  </a:ext>
                </a:extLst>
              </a:tr>
              <a:tr h="824915">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Business problem</a:t>
                      </a:r>
                      <a:endParaRPr lang="en-IN" sz="1300">
                        <a:effectLst/>
                      </a:endParaRPr>
                    </a:p>
                    <a:p>
                      <a:pPr fontAlgn="t"/>
                      <a:r>
                        <a:rPr lang="en-IN" sz="1300">
                          <a:effectLst/>
                        </a:rPr>
                        <a:t/>
                      </a:r>
                      <a:br>
                        <a:rPr lang="en-IN" sz="1300">
                          <a:effectLst/>
                        </a:rPr>
                      </a:b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3706503086"/>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Objective and constraints</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1169625246"/>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CRISP-ML-(Q) Methodology</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2609865742"/>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Technical Stacks</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2614896547"/>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Project Architecture</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3913436574"/>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Data collection and understanding</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518652973"/>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Data Information</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444716570"/>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Data Dictionary</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3766280396"/>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Exploratory Data analysis</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53655743"/>
                  </a:ext>
                </a:extLst>
              </a:tr>
              <a:tr h="349894">
                <a:tc>
                  <a:txBody>
                    <a:bodyPr/>
                    <a:lstStyle/>
                    <a:p>
                      <a:pPr rtl="0" fontAlgn="t">
                        <a:spcBef>
                          <a:spcPts val="0"/>
                        </a:spcBef>
                        <a:spcAft>
                          <a:spcPts val="0"/>
                        </a:spcAft>
                      </a:pPr>
                      <a:r>
                        <a:rPr lang="en-IN" sz="1000" b="0" i="0" u="none" strike="noStrike">
                          <a:solidFill>
                            <a:srgbClr val="000000"/>
                          </a:solidFill>
                          <a:effectLst/>
                          <a:latin typeface="Arial" panose="020B0604020202020204" pitchFamily="34" charset="0"/>
                        </a:rPr>
                        <a:t>Insights for EDA</a:t>
                      </a:r>
                      <a:endParaRPr lang="en-IN" sz="130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2210859100"/>
                  </a:ext>
                </a:extLst>
              </a:tr>
              <a:tr h="349894">
                <a:tc>
                  <a:txBody>
                    <a:bodyPr/>
                    <a:lstStyle/>
                    <a:p>
                      <a:pPr rtl="0" fontAlgn="t">
                        <a:spcBef>
                          <a:spcPts val="0"/>
                        </a:spcBef>
                        <a:spcAft>
                          <a:spcPts val="0"/>
                        </a:spcAft>
                      </a:pPr>
                      <a:r>
                        <a:rPr lang="en-IN" sz="1000" b="0" i="0" u="none" strike="noStrike" dirty="0">
                          <a:solidFill>
                            <a:srgbClr val="000000"/>
                          </a:solidFill>
                          <a:effectLst/>
                          <a:latin typeface="Arial" panose="020B0604020202020204" pitchFamily="34" charset="0"/>
                        </a:rPr>
                        <a:t>Data visualization</a:t>
                      </a:r>
                      <a:endParaRPr lang="en-IN" sz="1300" dirty="0">
                        <a:effectLst/>
                      </a:endParaRPr>
                    </a:p>
                  </a:txBody>
                  <a:tcPr marL="69733" marR="69733" marT="69733" marB="6973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2098465318"/>
                  </a:ext>
                </a:extLst>
              </a:tr>
            </a:tbl>
          </a:graphicData>
        </a:graphic>
      </p:graphicFrame>
      <p:sp>
        <p:nvSpPr>
          <p:cNvPr id="7" name="Rectangle 1">
            <a:extLst>
              <a:ext uri="{FF2B5EF4-FFF2-40B4-BE49-F238E27FC236}">
                <a16:creationId xmlns:a16="http://schemas.microsoft.com/office/drawing/2014/main" xmlns="" id="{45A4F87C-1DF6-0281-A281-1F66E4CFB180}"/>
              </a:ext>
            </a:extLst>
          </p:cNvPr>
          <p:cNvSpPr>
            <a:spLocks noChangeArrowheads="1"/>
          </p:cNvSpPr>
          <p:nvPr/>
        </p:nvSpPr>
        <p:spPr bwMode="auto">
          <a:xfrm>
            <a:off x="304700" y="-201048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Arial Black" panose="020B0A040201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2BC02-1592-B273-F3E1-DD4647510EA3}"/>
              </a:ext>
            </a:extLst>
          </p:cNvPr>
          <p:cNvSpPr>
            <a:spLocks noGrp="1"/>
          </p:cNvSpPr>
          <p:nvPr>
            <p:ph type="title"/>
          </p:nvPr>
        </p:nvSpPr>
        <p:spPr/>
        <p:txBody>
          <a:bodyPr/>
          <a:lstStyle/>
          <a:p>
            <a:r>
              <a:rPr lang="en-US" dirty="0"/>
              <a:t>State</a:t>
            </a:r>
            <a:endParaRPr lang="en-IN" dirty="0"/>
          </a:p>
        </p:txBody>
      </p:sp>
      <p:pic>
        <p:nvPicPr>
          <p:cNvPr id="5122" name="Picture 2">
            <a:extLst>
              <a:ext uri="{FF2B5EF4-FFF2-40B4-BE49-F238E27FC236}">
                <a16:creationId xmlns:a16="http://schemas.microsoft.com/office/drawing/2014/main" xmlns="" id="{1B92278B-0CCD-A250-E2BC-13EA8A340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828674"/>
            <a:ext cx="10929937" cy="602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0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749ED-8BE3-C394-4826-C252D2B64848}"/>
              </a:ext>
            </a:extLst>
          </p:cNvPr>
          <p:cNvSpPr>
            <a:spLocks noGrp="1"/>
          </p:cNvSpPr>
          <p:nvPr>
            <p:ph type="title"/>
          </p:nvPr>
        </p:nvSpPr>
        <p:spPr/>
        <p:txBody>
          <a:bodyPr/>
          <a:lstStyle/>
          <a:p>
            <a:r>
              <a:rPr lang="en-US" dirty="0"/>
              <a:t>From </a:t>
            </a:r>
            <a:r>
              <a:rPr lang="en-US" dirty="0" err="1"/>
              <a:t>wharehousename</a:t>
            </a:r>
            <a:endParaRPr lang="en-IN" dirty="0"/>
          </a:p>
        </p:txBody>
      </p:sp>
      <p:pic>
        <p:nvPicPr>
          <p:cNvPr id="6146" name="Picture 2">
            <a:extLst>
              <a:ext uri="{FF2B5EF4-FFF2-40B4-BE49-F238E27FC236}">
                <a16:creationId xmlns:a16="http://schemas.microsoft.com/office/drawing/2014/main" xmlns="" id="{BB00D3A0-D1C9-FFF7-D15E-F79BBA906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4032"/>
            <a:ext cx="12191999" cy="615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37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E376E-5713-DEA0-1FB2-89D45B3F38E5}"/>
              </a:ext>
            </a:extLst>
          </p:cNvPr>
          <p:cNvSpPr>
            <a:spLocks noGrp="1"/>
          </p:cNvSpPr>
          <p:nvPr>
            <p:ph type="title"/>
          </p:nvPr>
        </p:nvSpPr>
        <p:spPr/>
        <p:txBody>
          <a:bodyPr/>
          <a:lstStyle/>
          <a:p>
            <a:r>
              <a:rPr lang="en-US" dirty="0"/>
              <a:t>To- </a:t>
            </a:r>
            <a:r>
              <a:rPr lang="en-US" dirty="0" err="1"/>
              <a:t>Wharehousename</a:t>
            </a:r>
            <a:endParaRPr lang="en-IN" dirty="0"/>
          </a:p>
        </p:txBody>
      </p:sp>
      <p:pic>
        <p:nvPicPr>
          <p:cNvPr id="7170" name="Picture 2">
            <a:extLst>
              <a:ext uri="{FF2B5EF4-FFF2-40B4-BE49-F238E27FC236}">
                <a16:creationId xmlns:a16="http://schemas.microsoft.com/office/drawing/2014/main" xmlns="" id="{3DAB0850-56CB-CE01-87E5-AB81EBA24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4032"/>
            <a:ext cx="12192000" cy="615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935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9A7335-2280-27F3-90C7-9D901C40955F}"/>
              </a:ext>
            </a:extLst>
          </p:cNvPr>
          <p:cNvSpPr>
            <a:spLocks noGrp="1"/>
          </p:cNvSpPr>
          <p:nvPr>
            <p:ph type="title"/>
          </p:nvPr>
        </p:nvSpPr>
        <p:spPr>
          <a:xfrm>
            <a:off x="228600" y="205500"/>
            <a:ext cx="10515600" cy="480041"/>
          </a:xfrm>
        </p:spPr>
        <p:txBody>
          <a:bodyPr/>
          <a:lstStyle/>
          <a:p>
            <a:r>
              <a:rPr lang="en-US" sz="2800" dirty="0"/>
              <a:t>Pie chart for product </a:t>
            </a:r>
            <a:r>
              <a:rPr lang="en-US" sz="2800" dirty="0" err="1"/>
              <a:t>category,unit</a:t>
            </a:r>
            <a:r>
              <a:rPr lang="en-US" sz="2800" dirty="0"/>
              <a:t> and </a:t>
            </a:r>
            <a:r>
              <a:rPr lang="en-US" sz="2800" dirty="0" err="1"/>
              <a:t>U_Docstatus</a:t>
            </a:r>
            <a:endParaRPr lang="en-IN" sz="2800" dirty="0"/>
          </a:p>
        </p:txBody>
      </p:sp>
      <p:pic>
        <p:nvPicPr>
          <p:cNvPr id="9218" name="Picture 2">
            <a:extLst>
              <a:ext uri="{FF2B5EF4-FFF2-40B4-BE49-F238E27FC236}">
                <a16:creationId xmlns:a16="http://schemas.microsoft.com/office/drawing/2014/main" xmlns="" id="{F2C7D617-06D6-AFE6-E464-0ECEBAC7C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2" y="838188"/>
            <a:ext cx="418147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xmlns="" id="{ED18E0B1-C14D-E3A7-C10C-F996DA1B9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42" y="809618"/>
            <a:ext cx="374332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xmlns="" id="{E1F731DC-68D8-353C-AF2F-A01CBA9FC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9" y="838189"/>
            <a:ext cx="370522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43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A056AD-814E-E245-7D8B-5700125BF3A6}"/>
              </a:ext>
            </a:extLst>
          </p:cNvPr>
          <p:cNvSpPr>
            <a:spLocks noGrp="1"/>
          </p:cNvSpPr>
          <p:nvPr>
            <p:ph type="title"/>
          </p:nvPr>
        </p:nvSpPr>
        <p:spPr>
          <a:xfrm>
            <a:off x="228600" y="205500"/>
            <a:ext cx="10515600" cy="480041"/>
          </a:xfrm>
        </p:spPr>
        <p:txBody>
          <a:bodyPr/>
          <a:lstStyle/>
          <a:p>
            <a:r>
              <a:rPr lang="en-US" sz="2800" dirty="0"/>
              <a:t>Pie chart for model type, transfer </a:t>
            </a:r>
            <a:r>
              <a:rPr lang="en-US" sz="2800" dirty="0" err="1"/>
              <a:t>type,U_Actshiptype</a:t>
            </a:r>
            <a:endParaRPr lang="en-IN" sz="2800" dirty="0"/>
          </a:p>
        </p:txBody>
      </p:sp>
      <p:pic>
        <p:nvPicPr>
          <p:cNvPr id="8194" name="Picture 2">
            <a:extLst>
              <a:ext uri="{FF2B5EF4-FFF2-40B4-BE49-F238E27FC236}">
                <a16:creationId xmlns:a16="http://schemas.microsoft.com/office/drawing/2014/main" xmlns="" id="{21C022EB-359D-335F-040C-F448D993F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6" y="838189"/>
            <a:ext cx="5124450" cy="57824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xmlns="" id="{10849FC4-D8FB-B1EF-5DAB-564B8887F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92" y="838194"/>
            <a:ext cx="3962400" cy="564833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xmlns="" id="{1B248D74-33BA-3A67-5A9D-947593E8F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53" y="972355"/>
            <a:ext cx="4105274" cy="551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77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D012C3-CA1A-4429-B6AC-A9603C2324AD}"/>
              </a:ext>
            </a:extLst>
          </p:cNvPr>
          <p:cNvSpPr>
            <a:spLocks noGrp="1"/>
          </p:cNvSpPr>
          <p:nvPr>
            <p:ph type="title"/>
          </p:nvPr>
        </p:nvSpPr>
        <p:spPr>
          <a:xfrm>
            <a:off x="228600" y="205500"/>
            <a:ext cx="10515600" cy="480041"/>
          </a:xfrm>
        </p:spPr>
        <p:txBody>
          <a:bodyPr/>
          <a:lstStyle/>
          <a:p>
            <a:r>
              <a:rPr lang="en-US" sz="2800" dirty="0" err="1"/>
              <a:t>Dehire</a:t>
            </a:r>
            <a:r>
              <a:rPr lang="en-US" sz="2800" dirty="0"/>
              <a:t>-BP CATEGORY</a:t>
            </a:r>
            <a:endParaRPr lang="en-IN" sz="2800" dirty="0"/>
          </a:p>
        </p:txBody>
      </p:sp>
      <p:pic>
        <p:nvPicPr>
          <p:cNvPr id="10242" name="Picture 2">
            <a:extLst>
              <a:ext uri="{FF2B5EF4-FFF2-40B4-BE49-F238E27FC236}">
                <a16:creationId xmlns:a16="http://schemas.microsoft.com/office/drawing/2014/main" xmlns="" id="{C91D093B-C61C-6390-7881-6636D3C2F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 y="828674"/>
            <a:ext cx="12066588" cy="602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54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E89AE9-10BF-BC65-A873-D0295D40211F}"/>
              </a:ext>
            </a:extLst>
          </p:cNvPr>
          <p:cNvSpPr>
            <a:spLocks noGrp="1"/>
          </p:cNvSpPr>
          <p:nvPr>
            <p:ph type="title"/>
          </p:nvPr>
        </p:nvSpPr>
        <p:spPr/>
        <p:txBody>
          <a:bodyPr/>
          <a:lstStyle/>
          <a:p>
            <a:r>
              <a:rPr lang="en-US" dirty="0"/>
              <a:t>Pie chart for document type and direct dispatch</a:t>
            </a:r>
            <a:endParaRPr lang="en-IN" dirty="0"/>
          </a:p>
        </p:txBody>
      </p:sp>
      <p:pic>
        <p:nvPicPr>
          <p:cNvPr id="11266" name="Picture 2">
            <a:extLst>
              <a:ext uri="{FF2B5EF4-FFF2-40B4-BE49-F238E27FC236}">
                <a16:creationId xmlns:a16="http://schemas.microsoft.com/office/drawing/2014/main" xmlns="" id="{B85AE131-12C4-E781-24FA-1E6AD82F2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22" y="895346"/>
            <a:ext cx="4572000" cy="5362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xmlns="" id="{B320DE33-123E-1D7A-AADC-57A20BFC1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32" y="781044"/>
            <a:ext cx="4686293" cy="571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54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E8B04-5064-8904-F8E9-3E9163335CF7}"/>
              </a:ext>
            </a:extLst>
          </p:cNvPr>
          <p:cNvSpPr>
            <a:spLocks noGrp="1"/>
          </p:cNvSpPr>
          <p:nvPr>
            <p:ph type="title"/>
          </p:nvPr>
        </p:nvSpPr>
        <p:spPr>
          <a:xfrm>
            <a:off x="228600" y="177801"/>
            <a:ext cx="10515600" cy="535440"/>
          </a:xfrm>
        </p:spPr>
        <p:txBody>
          <a:bodyPr/>
          <a:lstStyle/>
          <a:p>
            <a:r>
              <a:rPr lang="en-US" sz="3200" dirty="0" err="1"/>
              <a:t>Dehire-Transportor</a:t>
            </a:r>
            <a:r>
              <a:rPr lang="en-US" sz="3200" dirty="0"/>
              <a:t> name and vehicle type</a:t>
            </a:r>
            <a:endParaRPr lang="en-IN" dirty="0"/>
          </a:p>
        </p:txBody>
      </p:sp>
      <p:pic>
        <p:nvPicPr>
          <p:cNvPr id="12290" name="Picture 2">
            <a:extLst>
              <a:ext uri="{FF2B5EF4-FFF2-40B4-BE49-F238E27FC236}">
                <a16:creationId xmlns:a16="http://schemas.microsoft.com/office/drawing/2014/main" xmlns="" id="{116DCA9A-FCAA-094E-214C-EE2F7866B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8" y="704034"/>
            <a:ext cx="11963400" cy="329646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xmlns="" id="{F8A98B1F-95A0-96FC-BC51-22A10DFD5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 y="3561534"/>
            <a:ext cx="11963400" cy="329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478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3712E1-B279-68BB-28D8-CE207DC8458D}"/>
              </a:ext>
            </a:extLst>
          </p:cNvPr>
          <p:cNvSpPr>
            <a:spLocks noGrp="1"/>
          </p:cNvSpPr>
          <p:nvPr>
            <p:ph type="title"/>
          </p:nvPr>
        </p:nvSpPr>
        <p:spPr>
          <a:xfrm>
            <a:off x="228600" y="205500"/>
            <a:ext cx="10515600" cy="480041"/>
          </a:xfrm>
        </p:spPr>
        <p:txBody>
          <a:bodyPr/>
          <a:lstStyle/>
          <a:p>
            <a:r>
              <a:rPr lang="en-US" sz="2800" dirty="0" err="1"/>
              <a:t>Dehire</a:t>
            </a:r>
            <a:r>
              <a:rPr lang="en-US" sz="2800" dirty="0"/>
              <a:t>-loading/unloading and </a:t>
            </a:r>
            <a:r>
              <a:rPr lang="en-US" sz="2800" dirty="0" err="1"/>
              <a:t>Detension</a:t>
            </a:r>
            <a:endParaRPr lang="en-IN" sz="2800" dirty="0"/>
          </a:p>
        </p:txBody>
      </p:sp>
      <p:pic>
        <p:nvPicPr>
          <p:cNvPr id="13314" name="Picture 2">
            <a:extLst>
              <a:ext uri="{FF2B5EF4-FFF2-40B4-BE49-F238E27FC236}">
                <a16:creationId xmlns:a16="http://schemas.microsoft.com/office/drawing/2014/main" xmlns="" id="{7D7649BA-373C-68DD-EDC7-AF7AF3451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1357"/>
            <a:ext cx="12192000" cy="32591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xmlns="" id="{917B970E-B26E-C72A-9B07-2CDC1B4A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86206"/>
            <a:ext cx="12192000" cy="295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694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2080AF-2CDA-4887-FCF9-09CCE4454416}"/>
              </a:ext>
            </a:extLst>
          </p:cNvPr>
          <p:cNvSpPr>
            <a:spLocks noGrp="1"/>
          </p:cNvSpPr>
          <p:nvPr>
            <p:ph type="title"/>
          </p:nvPr>
        </p:nvSpPr>
        <p:spPr>
          <a:xfrm>
            <a:off x="228600" y="205501"/>
            <a:ext cx="10515600" cy="480041"/>
          </a:xfrm>
        </p:spPr>
        <p:txBody>
          <a:bodyPr/>
          <a:lstStyle/>
          <a:p>
            <a:pPr algn="ctr"/>
            <a:r>
              <a:rPr lang="en-US" sz="2800" dirty="0"/>
              <a:t>Pie- chart for business heads ,</a:t>
            </a:r>
            <a:r>
              <a:rPr lang="en-US" sz="2800" dirty="0" err="1"/>
              <a:t>U_Assertclass</a:t>
            </a:r>
            <a:r>
              <a:rPr lang="en-US" sz="2800" dirty="0"/>
              <a:t> and customer type</a:t>
            </a:r>
            <a:endParaRPr lang="en-IN" sz="2800" dirty="0"/>
          </a:p>
        </p:txBody>
      </p:sp>
      <p:pic>
        <p:nvPicPr>
          <p:cNvPr id="14338" name="Picture 2">
            <a:extLst>
              <a:ext uri="{FF2B5EF4-FFF2-40B4-BE49-F238E27FC236}">
                <a16:creationId xmlns:a16="http://schemas.microsoft.com/office/drawing/2014/main" xmlns="" id="{CBE55D8D-1806-E143-9B15-A0D528F0E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69" y="866767"/>
            <a:ext cx="431482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xmlns="" id="{1EB04DF5-6EB6-481C-A8FA-3F40E804B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620" y="823908"/>
            <a:ext cx="5162550" cy="550545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xmlns="" id="{9B64F9BB-318E-62C3-73EF-4E0FB6DBD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46" y="752471"/>
            <a:ext cx="4819650" cy="550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1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gf3a8d4be09_2_92"/>
          <p:cNvSpPr txBox="1">
            <a:spLocks noGrp="1"/>
          </p:cNvSpPr>
          <p:nvPr>
            <p:ph type="title"/>
          </p:nvPr>
        </p:nvSpPr>
        <p:spPr>
          <a:xfrm>
            <a:off x="152400" y="191665"/>
            <a:ext cx="10515600" cy="20040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 and Scope</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3000"/>
              <a:buFont typeface="Georgia"/>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3000"/>
              <a:buFont typeface="Georgia"/>
              <a:buNone/>
            </a:pPr>
            <a:r>
              <a:rPr lang="en-US" sz="1000">
                <a:highlight>
                  <a:srgbClr val="FFFFFF"/>
                </a:highlight>
                <a:latin typeface="Arial"/>
                <a:ea typeface="Arial"/>
                <a:cs typeface="Arial"/>
                <a:sym typeface="Arial"/>
              </a:rPr>
              <a:t>I</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3000"/>
              <a:buFont typeface="Georgia"/>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3000"/>
              <a:buFont typeface="Georgia"/>
              <a:buNone/>
            </a:pPr>
            <a:endParaRPr sz="3200" b="1">
              <a:latin typeface="Times New Roman"/>
              <a:ea typeface="Times New Roman"/>
              <a:cs typeface="Times New Roman"/>
              <a:sym typeface="Times New Roman"/>
            </a:endParaRPr>
          </a:p>
        </p:txBody>
      </p:sp>
      <p:sp>
        <p:nvSpPr>
          <p:cNvPr id="139" name="Google Shape;139;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0" name="Google Shape;140;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6" name="TextBox 5">
            <a:extLst>
              <a:ext uri="{FF2B5EF4-FFF2-40B4-BE49-F238E27FC236}">
                <a16:creationId xmlns:a16="http://schemas.microsoft.com/office/drawing/2014/main" xmlns="" id="{6191E2FC-A03C-37F8-37F8-1D310E363A05}"/>
              </a:ext>
            </a:extLst>
          </p:cNvPr>
          <p:cNvSpPr txBox="1"/>
          <p:nvPr/>
        </p:nvSpPr>
        <p:spPr>
          <a:xfrm>
            <a:off x="253221" y="927502"/>
            <a:ext cx="10691443" cy="1015663"/>
          </a:xfrm>
          <a:prstGeom prst="rect">
            <a:avLst/>
          </a:prstGeom>
          <a:noFill/>
        </p:spPr>
        <p:txBody>
          <a:bodyPr wrap="square">
            <a:spAutoFit/>
          </a:bodyPr>
          <a:lstStyle/>
          <a:p>
            <a:pPr marL="285750" indent="-285750">
              <a:buFont typeface="Wingdings" panose="05000000000000000000" pitchFamily="2" charset="2"/>
              <a:buChar char="Ø"/>
            </a:pPr>
            <a:r>
              <a:rPr lang="en-US" sz="2000" b="0" i="0" u="none" strike="noStrike" dirty="0">
                <a:solidFill>
                  <a:srgbClr val="000000"/>
                </a:solidFill>
                <a:effectLst/>
                <a:latin typeface="+mn-lt"/>
              </a:rPr>
              <a:t>The goal of the project is to optimize the inventory of pallets based on plastic pallets and wooden pallets. In this way we can forecast the future </a:t>
            </a:r>
            <a:r>
              <a:rPr lang="en-US" sz="2000" dirty="0" smtClean="0">
                <a:latin typeface="+mn-lt"/>
              </a:rPr>
              <a:t>with the past data</a:t>
            </a:r>
            <a:r>
              <a:rPr lang="en-US" sz="2000" b="0" i="0" u="none" strike="noStrike" dirty="0" smtClean="0">
                <a:solidFill>
                  <a:srgbClr val="000000"/>
                </a:solidFill>
                <a:effectLst/>
                <a:latin typeface="+mn-lt"/>
              </a:rPr>
              <a:t> </a:t>
            </a:r>
            <a:r>
              <a:rPr lang="en-US" sz="2000" b="0" i="0" u="none" strike="noStrike" dirty="0">
                <a:solidFill>
                  <a:srgbClr val="000000"/>
                </a:solidFill>
                <a:effectLst/>
                <a:latin typeface="+mn-lt"/>
              </a:rPr>
              <a:t>Exploratory data analysis have to be used to achieve the goal. Tableau is used for data visualization.</a:t>
            </a:r>
            <a:endParaRPr lang="en-IN" sz="2000" dirty="0">
              <a:latin typeface="+mn-lt"/>
            </a:endParaRPr>
          </a:p>
        </p:txBody>
      </p:sp>
      <p:sp>
        <p:nvSpPr>
          <p:cNvPr id="8" name="TextBox 7">
            <a:extLst>
              <a:ext uri="{FF2B5EF4-FFF2-40B4-BE49-F238E27FC236}">
                <a16:creationId xmlns:a16="http://schemas.microsoft.com/office/drawing/2014/main" xmlns="" id="{C0DAD404-61EE-B2F5-059A-522DECA91471}"/>
              </a:ext>
            </a:extLst>
          </p:cNvPr>
          <p:cNvSpPr txBox="1"/>
          <p:nvPr/>
        </p:nvSpPr>
        <p:spPr>
          <a:xfrm>
            <a:off x="515611" y="2022337"/>
            <a:ext cx="8707901" cy="707886"/>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mn-lt"/>
              </a:rPr>
              <a:t>The scope involves Data collection, Data preprocessing, EDA, rough sketch and Data visualization using tableau</a:t>
            </a:r>
            <a:r>
              <a:rPr lang="en-US" sz="2000" b="0" i="0" u="none" strike="noStrike" dirty="0">
                <a:solidFill>
                  <a:srgbClr val="000000"/>
                </a:solidFill>
                <a:effectLst/>
                <a:latin typeface="+mn-lt"/>
              </a:rPr>
              <a:t>.</a:t>
            </a:r>
            <a:endParaRPr lang="en-IN" sz="2000" dirty="0">
              <a:latin typeface="+mn-lt"/>
            </a:endParaRPr>
          </a:p>
        </p:txBody>
      </p:sp>
      <p:pic>
        <p:nvPicPr>
          <p:cNvPr id="2050" name="Picture 2" descr="A Guide to Master a Fail-Safe Scope Management Plan - Project Office Journal">
            <a:extLst>
              <a:ext uri="{FF2B5EF4-FFF2-40B4-BE49-F238E27FC236}">
                <a16:creationId xmlns:a16="http://schemas.microsoft.com/office/drawing/2014/main" xmlns="" id="{AD02C0CB-D0A2-7B76-93EE-12E05EAC6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730222"/>
            <a:ext cx="8591550" cy="35623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8AC25E-4CA2-6FDF-292D-DF04B382E0DA}"/>
              </a:ext>
            </a:extLst>
          </p:cNvPr>
          <p:cNvSpPr>
            <a:spLocks noGrp="1"/>
          </p:cNvSpPr>
          <p:nvPr>
            <p:ph type="title"/>
          </p:nvPr>
        </p:nvSpPr>
        <p:spPr/>
        <p:txBody>
          <a:bodyPr/>
          <a:lstStyle/>
          <a:p>
            <a:r>
              <a:rPr lang="en-US" dirty="0" err="1"/>
              <a:t>Dehire-flowname</a:t>
            </a:r>
            <a:endParaRPr lang="en-IN" dirty="0"/>
          </a:p>
        </p:txBody>
      </p:sp>
      <p:pic>
        <p:nvPicPr>
          <p:cNvPr id="15362" name="Picture 2">
            <a:extLst>
              <a:ext uri="{FF2B5EF4-FFF2-40B4-BE49-F238E27FC236}">
                <a16:creationId xmlns:a16="http://schemas.microsoft.com/office/drawing/2014/main" xmlns="" id="{ACBF06B1-743E-D573-13FF-6DCF96CD2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8679"/>
            <a:ext cx="12192000" cy="584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762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976068-A911-D848-7A72-93A190C604C5}"/>
              </a:ext>
            </a:extLst>
          </p:cNvPr>
          <p:cNvSpPr>
            <a:spLocks noGrp="1"/>
          </p:cNvSpPr>
          <p:nvPr>
            <p:ph type="title"/>
          </p:nvPr>
        </p:nvSpPr>
        <p:spPr>
          <a:xfrm>
            <a:off x="228600" y="11602"/>
            <a:ext cx="10515600" cy="867839"/>
          </a:xfrm>
        </p:spPr>
        <p:txBody>
          <a:bodyPr/>
          <a:lstStyle/>
          <a:p>
            <a:pPr algn="ctr"/>
            <a:r>
              <a:rPr lang="en-US" sz="2800" b="1" dirty="0">
                <a:latin typeface="Times New Roman"/>
                <a:ea typeface="Times New Roman"/>
                <a:cs typeface="Times New Roman"/>
                <a:sym typeface="Times New Roman"/>
              </a:rPr>
              <a:t>VISUALIZATION IN TABLEAU- Map based on quantity and states in allot</a:t>
            </a:r>
            <a:endParaRPr lang="en-IN" dirty="0"/>
          </a:p>
        </p:txBody>
      </p:sp>
      <p:pic>
        <p:nvPicPr>
          <p:cNvPr id="5" name="Picture 4">
            <a:extLst>
              <a:ext uri="{FF2B5EF4-FFF2-40B4-BE49-F238E27FC236}">
                <a16:creationId xmlns:a16="http://schemas.microsoft.com/office/drawing/2014/main" xmlns="" id="{158AA8E8-7787-09AB-E909-3FEF4EA8A828}"/>
              </a:ext>
            </a:extLst>
          </p:cNvPr>
          <p:cNvPicPr>
            <a:picLocks noChangeAspect="1"/>
          </p:cNvPicPr>
          <p:nvPr/>
        </p:nvPicPr>
        <p:blipFill>
          <a:blip r:embed="rId2"/>
          <a:stretch>
            <a:fillRect/>
          </a:stretch>
        </p:blipFill>
        <p:spPr>
          <a:xfrm>
            <a:off x="0" y="879441"/>
            <a:ext cx="12192000" cy="5976885"/>
          </a:xfrm>
          <a:prstGeom prst="rect">
            <a:avLst/>
          </a:prstGeom>
        </p:spPr>
      </p:pic>
    </p:spTree>
    <p:extLst>
      <p:ext uri="{BB962C8B-B14F-4D97-AF65-F5344CB8AC3E}">
        <p14:creationId xmlns:p14="http://schemas.microsoft.com/office/powerpoint/2010/main" val="3248903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E7C78E-91DD-2575-A299-78AC3CFE7B35}"/>
              </a:ext>
            </a:extLst>
          </p:cNvPr>
          <p:cNvSpPr>
            <a:spLocks noGrp="1"/>
          </p:cNvSpPr>
          <p:nvPr>
            <p:ph type="title"/>
          </p:nvPr>
        </p:nvSpPr>
        <p:spPr>
          <a:xfrm>
            <a:off x="228600" y="184726"/>
            <a:ext cx="10515600" cy="521590"/>
          </a:xfrm>
        </p:spPr>
        <p:txBody>
          <a:bodyPr/>
          <a:lstStyle/>
          <a:p>
            <a:r>
              <a:rPr lang="en-US" dirty="0"/>
              <a:t>Forecasting for plastic pallets for next 2 years</a:t>
            </a:r>
            <a:endParaRPr lang="en-IN" dirty="0"/>
          </a:p>
        </p:txBody>
      </p:sp>
      <p:pic>
        <p:nvPicPr>
          <p:cNvPr id="4" name="Picture 3">
            <a:extLst>
              <a:ext uri="{FF2B5EF4-FFF2-40B4-BE49-F238E27FC236}">
                <a16:creationId xmlns:a16="http://schemas.microsoft.com/office/drawing/2014/main" xmlns="" id="{0226608A-F7F1-66B5-DB51-8DCA924D2A90}"/>
              </a:ext>
            </a:extLst>
          </p:cNvPr>
          <p:cNvPicPr>
            <a:picLocks noChangeAspect="1"/>
          </p:cNvPicPr>
          <p:nvPr/>
        </p:nvPicPr>
        <p:blipFill>
          <a:blip r:embed="rId2"/>
          <a:stretch>
            <a:fillRect/>
          </a:stretch>
        </p:blipFill>
        <p:spPr>
          <a:xfrm>
            <a:off x="0" y="834887"/>
            <a:ext cx="12192000" cy="6021439"/>
          </a:xfrm>
          <a:prstGeom prst="rect">
            <a:avLst/>
          </a:prstGeom>
        </p:spPr>
      </p:pic>
    </p:spTree>
    <p:extLst>
      <p:ext uri="{BB962C8B-B14F-4D97-AF65-F5344CB8AC3E}">
        <p14:creationId xmlns:p14="http://schemas.microsoft.com/office/powerpoint/2010/main" val="3849780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668AF2-31E4-41F7-ED65-1CC6CE4048E7}"/>
              </a:ext>
            </a:extLst>
          </p:cNvPr>
          <p:cNvSpPr>
            <a:spLocks noGrp="1"/>
          </p:cNvSpPr>
          <p:nvPr>
            <p:ph type="title"/>
          </p:nvPr>
        </p:nvSpPr>
        <p:spPr/>
        <p:txBody>
          <a:bodyPr/>
          <a:lstStyle/>
          <a:p>
            <a:r>
              <a:rPr lang="en-US" dirty="0"/>
              <a:t>Map for city wise in quantity</a:t>
            </a:r>
            <a:endParaRPr lang="en-IN" dirty="0"/>
          </a:p>
        </p:txBody>
      </p:sp>
      <p:pic>
        <p:nvPicPr>
          <p:cNvPr id="5" name="Picture 4">
            <a:extLst>
              <a:ext uri="{FF2B5EF4-FFF2-40B4-BE49-F238E27FC236}">
                <a16:creationId xmlns:a16="http://schemas.microsoft.com/office/drawing/2014/main" xmlns="" id="{F4C59266-2604-96CB-F203-284437BABA47}"/>
              </a:ext>
            </a:extLst>
          </p:cNvPr>
          <p:cNvPicPr>
            <a:picLocks noChangeAspect="1"/>
          </p:cNvPicPr>
          <p:nvPr/>
        </p:nvPicPr>
        <p:blipFill>
          <a:blip r:embed="rId2"/>
          <a:stretch>
            <a:fillRect/>
          </a:stretch>
        </p:blipFill>
        <p:spPr>
          <a:xfrm>
            <a:off x="0" y="704033"/>
            <a:ext cx="12192000" cy="6152293"/>
          </a:xfrm>
          <a:prstGeom prst="rect">
            <a:avLst/>
          </a:prstGeom>
        </p:spPr>
      </p:pic>
    </p:spTree>
    <p:extLst>
      <p:ext uri="{BB962C8B-B14F-4D97-AF65-F5344CB8AC3E}">
        <p14:creationId xmlns:p14="http://schemas.microsoft.com/office/powerpoint/2010/main" val="1197259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7B1D0F-BA00-78FD-BCFD-7F6312B2ACC6}"/>
              </a:ext>
            </a:extLst>
          </p:cNvPr>
          <p:cNvSpPr>
            <a:spLocks noGrp="1"/>
          </p:cNvSpPr>
          <p:nvPr>
            <p:ph type="title"/>
          </p:nvPr>
        </p:nvSpPr>
        <p:spPr/>
        <p:txBody>
          <a:bodyPr/>
          <a:lstStyle/>
          <a:p>
            <a:r>
              <a:rPr lang="en-US" dirty="0"/>
              <a:t>Pareto charts for plastic pallets</a:t>
            </a:r>
            <a:endParaRPr lang="en-IN" dirty="0"/>
          </a:p>
        </p:txBody>
      </p:sp>
      <p:pic>
        <p:nvPicPr>
          <p:cNvPr id="5" name="Picture 4">
            <a:extLst>
              <a:ext uri="{FF2B5EF4-FFF2-40B4-BE49-F238E27FC236}">
                <a16:creationId xmlns:a16="http://schemas.microsoft.com/office/drawing/2014/main" xmlns="" id="{AB9BCCB3-20A1-77AF-B643-5A0541E1B164}"/>
              </a:ext>
            </a:extLst>
          </p:cNvPr>
          <p:cNvPicPr>
            <a:picLocks noChangeAspect="1"/>
          </p:cNvPicPr>
          <p:nvPr/>
        </p:nvPicPr>
        <p:blipFill>
          <a:blip r:embed="rId2"/>
          <a:stretch>
            <a:fillRect/>
          </a:stretch>
        </p:blipFill>
        <p:spPr>
          <a:xfrm>
            <a:off x="0" y="834887"/>
            <a:ext cx="12192000" cy="6021439"/>
          </a:xfrm>
          <a:prstGeom prst="rect">
            <a:avLst/>
          </a:prstGeom>
        </p:spPr>
      </p:pic>
    </p:spTree>
    <p:extLst>
      <p:ext uri="{BB962C8B-B14F-4D97-AF65-F5344CB8AC3E}">
        <p14:creationId xmlns:p14="http://schemas.microsoft.com/office/powerpoint/2010/main" val="2719125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CF9EC6-4C10-1103-969A-015103F6CB8F}"/>
              </a:ext>
            </a:extLst>
          </p:cNvPr>
          <p:cNvSpPr>
            <a:spLocks noGrp="1"/>
          </p:cNvSpPr>
          <p:nvPr>
            <p:ph type="title"/>
          </p:nvPr>
        </p:nvSpPr>
        <p:spPr/>
        <p:txBody>
          <a:bodyPr/>
          <a:lstStyle/>
          <a:p>
            <a:r>
              <a:rPr lang="en-US" dirty="0"/>
              <a:t>Pareto chart for wooden pallets</a:t>
            </a:r>
            <a:endParaRPr lang="en-IN" dirty="0"/>
          </a:p>
        </p:txBody>
      </p:sp>
      <p:pic>
        <p:nvPicPr>
          <p:cNvPr id="5" name="Picture 4">
            <a:extLst>
              <a:ext uri="{FF2B5EF4-FFF2-40B4-BE49-F238E27FC236}">
                <a16:creationId xmlns:a16="http://schemas.microsoft.com/office/drawing/2014/main" xmlns="" id="{8B0964B4-594E-81E5-313B-F2D4CAAC81EA}"/>
              </a:ext>
            </a:extLst>
          </p:cNvPr>
          <p:cNvPicPr>
            <a:picLocks noChangeAspect="1"/>
          </p:cNvPicPr>
          <p:nvPr/>
        </p:nvPicPr>
        <p:blipFill>
          <a:blip r:embed="rId2"/>
          <a:stretch>
            <a:fillRect/>
          </a:stretch>
        </p:blipFill>
        <p:spPr>
          <a:xfrm>
            <a:off x="0" y="704033"/>
            <a:ext cx="12192000" cy="6152293"/>
          </a:xfrm>
          <a:prstGeom prst="rect">
            <a:avLst/>
          </a:prstGeom>
        </p:spPr>
      </p:pic>
    </p:spTree>
    <p:extLst>
      <p:ext uri="{BB962C8B-B14F-4D97-AF65-F5344CB8AC3E}">
        <p14:creationId xmlns:p14="http://schemas.microsoft.com/office/powerpoint/2010/main" val="2604360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9C37C6-3B35-561A-E556-7A94BAC4E6FA}"/>
              </a:ext>
            </a:extLst>
          </p:cNvPr>
          <p:cNvSpPr>
            <a:spLocks noGrp="1"/>
          </p:cNvSpPr>
          <p:nvPr>
            <p:ph type="title"/>
          </p:nvPr>
        </p:nvSpPr>
        <p:spPr>
          <a:xfrm>
            <a:off x="228600" y="184726"/>
            <a:ext cx="10515600" cy="521590"/>
          </a:xfrm>
        </p:spPr>
        <p:txBody>
          <a:bodyPr/>
          <a:lstStyle/>
          <a:p>
            <a:r>
              <a:rPr lang="en-US" dirty="0"/>
              <a:t>Dashboard</a:t>
            </a:r>
            <a:endParaRPr lang="en-IN" dirty="0"/>
          </a:p>
        </p:txBody>
      </p:sp>
      <p:pic>
        <p:nvPicPr>
          <p:cNvPr id="4" name="Picture 3">
            <a:extLst>
              <a:ext uri="{FF2B5EF4-FFF2-40B4-BE49-F238E27FC236}">
                <a16:creationId xmlns:a16="http://schemas.microsoft.com/office/drawing/2014/main" xmlns="" id="{C54B0A21-26BE-A4A6-0661-592F379FBE3F}"/>
              </a:ext>
            </a:extLst>
          </p:cNvPr>
          <p:cNvPicPr>
            <a:picLocks noChangeAspect="1"/>
          </p:cNvPicPr>
          <p:nvPr/>
        </p:nvPicPr>
        <p:blipFill>
          <a:blip r:embed="rId2"/>
          <a:stretch>
            <a:fillRect/>
          </a:stretch>
        </p:blipFill>
        <p:spPr>
          <a:xfrm>
            <a:off x="0" y="857250"/>
            <a:ext cx="12192000" cy="5999076"/>
          </a:xfrm>
          <a:prstGeom prst="rect">
            <a:avLst/>
          </a:prstGeom>
        </p:spPr>
      </p:pic>
    </p:spTree>
    <p:extLst>
      <p:ext uri="{BB962C8B-B14F-4D97-AF65-F5344CB8AC3E}">
        <p14:creationId xmlns:p14="http://schemas.microsoft.com/office/powerpoint/2010/main" val="62280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92EC62-16EA-CA60-D0E7-1D6E6C05096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xmlns="" id="{06853500-AFD7-FAE1-DF86-E3FF2E9B769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72802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00" name="Google Shape;400;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01" name="Google Shape;401;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07" name="Google Shape;407;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08" name="Google Shape;408;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2"/>
          <p:cNvSpPr txBox="1">
            <a:spLocks noGrp="1"/>
          </p:cNvSpPr>
          <p:nvPr>
            <p:ph type="title"/>
          </p:nvPr>
        </p:nvSpPr>
        <p:spPr>
          <a:xfrm>
            <a:off x="838200"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Business Problem</a:t>
            </a:r>
            <a:endParaRPr sz="3200" b="1">
              <a:latin typeface="Times New Roman"/>
              <a:ea typeface="Times New Roman"/>
              <a:cs typeface="Times New Roman"/>
              <a:sym typeface="Times New Roman"/>
            </a:endParaRPr>
          </a:p>
        </p:txBody>
      </p:sp>
      <p:sp>
        <p:nvSpPr>
          <p:cNvPr id="146" name="Google Shape;146;p12"/>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p>
            <a:pPr marL="457095" lvl="0" indent="-342826" algn="l" rtl="0">
              <a:lnSpc>
                <a:spcPct val="90000"/>
              </a:lnSpc>
              <a:spcBef>
                <a:spcPts val="1000"/>
              </a:spcBef>
              <a:spcAft>
                <a:spcPts val="0"/>
              </a:spcAft>
              <a:buClr>
                <a:schemeClr val="dk1"/>
              </a:buClr>
              <a:buSzPts val="1800"/>
              <a:buChar char="•"/>
            </a:pPr>
            <a:r>
              <a:rPr lang="en-US" dirty="0"/>
              <a:t>Reducing the number of pallets not being sold and returned by the customer </a:t>
            </a:r>
            <a:endParaRPr dirty="0"/>
          </a:p>
        </p:txBody>
      </p:sp>
      <p:pic>
        <p:nvPicPr>
          <p:cNvPr id="147" name="Google Shape;147;p12"/>
          <p:cNvPicPr preferRelativeResize="0"/>
          <p:nvPr/>
        </p:nvPicPr>
        <p:blipFill rotWithShape="1">
          <a:blip r:embed="rId3">
            <a:alphaModFix/>
          </a:blip>
          <a:srcRect/>
          <a:stretch/>
        </p:blipFill>
        <p:spPr>
          <a:xfrm>
            <a:off x="9580951" y="6053750"/>
            <a:ext cx="2592012" cy="805375"/>
          </a:xfrm>
          <a:prstGeom prst="rect">
            <a:avLst/>
          </a:prstGeom>
          <a:noFill/>
          <a:ln>
            <a:noFill/>
          </a:ln>
        </p:spPr>
      </p:pic>
      <p:pic>
        <p:nvPicPr>
          <p:cNvPr id="1026" name="Picture 2" descr="10 Step Process for Effective Business Problem Solving">
            <a:extLst>
              <a:ext uri="{FF2B5EF4-FFF2-40B4-BE49-F238E27FC236}">
                <a16:creationId xmlns:a16="http://schemas.microsoft.com/office/drawing/2014/main" xmlns="" id="{86F9C65C-31BA-C914-46E2-DF77A5883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430" y="3207026"/>
            <a:ext cx="8572500" cy="3095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6959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1115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body" idx="1"/>
          </p:nvPr>
        </p:nvSpPr>
        <p:spPr>
          <a:xfrm>
            <a:off x="839789" y="92765"/>
            <a:ext cx="5157787" cy="57557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2400" b="1" dirty="0">
                <a:latin typeface="Times New Roman"/>
                <a:ea typeface="Times New Roman"/>
                <a:cs typeface="Times New Roman"/>
                <a:sym typeface="Times New Roman"/>
              </a:rPr>
              <a:t>Objective</a:t>
            </a:r>
            <a:endParaRPr dirty="0"/>
          </a:p>
        </p:txBody>
      </p:sp>
      <p:sp>
        <p:nvSpPr>
          <p:cNvPr id="153" name="Google Shape;153;p7"/>
          <p:cNvSpPr txBox="1">
            <a:spLocks noGrp="1"/>
          </p:cNvSpPr>
          <p:nvPr>
            <p:ph type="body" idx="2"/>
          </p:nvPr>
        </p:nvSpPr>
        <p:spPr>
          <a:xfrm>
            <a:off x="196844" y="835301"/>
            <a:ext cx="5157787" cy="1947656"/>
          </a:xfrm>
          <a:prstGeom prst="rect">
            <a:avLst/>
          </a:prstGeom>
          <a:noFill/>
          <a:ln>
            <a:noFill/>
          </a:ln>
        </p:spPr>
        <p:txBody>
          <a:bodyPr spcFirstLastPara="1" wrap="square" lIns="91400" tIns="45675" rIns="91400" bIns="45675" anchor="t" anchorCtr="0">
            <a:normAutofit/>
          </a:bodyPr>
          <a:lstStyle/>
          <a:p>
            <a:pPr marL="457095" lvl="0" indent="-342826" algn="l" rtl="0">
              <a:lnSpc>
                <a:spcPct val="90000"/>
              </a:lnSpc>
              <a:spcBef>
                <a:spcPts val="1000"/>
              </a:spcBef>
              <a:spcAft>
                <a:spcPts val="0"/>
              </a:spcAft>
              <a:buClr>
                <a:schemeClr val="dk1"/>
              </a:buClr>
              <a:buSzPts val="1800"/>
              <a:buChar char="•"/>
            </a:pPr>
            <a:r>
              <a:rPr lang="en-US" sz="1800" dirty="0"/>
              <a:t>Maximize the number of products manufactured and how many pallets are saled</a:t>
            </a:r>
          </a:p>
          <a:p>
            <a:pPr marL="457095" lvl="0" indent="-342826" algn="l" rtl="0">
              <a:lnSpc>
                <a:spcPct val="90000"/>
              </a:lnSpc>
              <a:spcBef>
                <a:spcPts val="1000"/>
              </a:spcBef>
              <a:spcAft>
                <a:spcPts val="0"/>
              </a:spcAft>
              <a:buClr>
                <a:schemeClr val="dk1"/>
              </a:buClr>
              <a:buSzPts val="1800"/>
              <a:buChar char="•"/>
            </a:pPr>
            <a:r>
              <a:rPr lang="en-US" sz="1800" dirty="0"/>
              <a:t>Minimize and estimate the Number of orders being returned by customers upfront</a:t>
            </a:r>
            <a:endParaRPr sz="1800" dirty="0"/>
          </a:p>
        </p:txBody>
      </p:sp>
      <p:sp>
        <p:nvSpPr>
          <p:cNvPr id="154" name="Google Shape;154;p7"/>
          <p:cNvSpPr txBox="1">
            <a:spLocks noGrp="1"/>
          </p:cNvSpPr>
          <p:nvPr>
            <p:ph type="body" idx="3"/>
          </p:nvPr>
        </p:nvSpPr>
        <p:spPr>
          <a:xfrm>
            <a:off x="5997576" y="-165405"/>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dirty="0"/>
              <a:t>Constraints</a:t>
            </a:r>
            <a:endParaRPr dirty="0"/>
          </a:p>
        </p:txBody>
      </p:sp>
      <p:sp>
        <p:nvSpPr>
          <p:cNvPr id="155" name="Google Shape;155;p7"/>
          <p:cNvSpPr txBox="1">
            <a:spLocks noGrp="1"/>
          </p:cNvSpPr>
          <p:nvPr>
            <p:ph type="body" idx="4"/>
          </p:nvPr>
        </p:nvSpPr>
        <p:spPr>
          <a:xfrm>
            <a:off x="5317739" y="658507"/>
            <a:ext cx="5183188" cy="3684588"/>
          </a:xfrm>
          <a:prstGeom prst="rect">
            <a:avLst/>
          </a:prstGeom>
          <a:noFill/>
          <a:ln>
            <a:noFill/>
          </a:ln>
        </p:spPr>
        <p:txBody>
          <a:bodyPr spcFirstLastPara="1" wrap="square" lIns="91400" tIns="45675" rIns="91400" bIns="45675" anchor="t" anchorCtr="0">
            <a:normAutofit/>
          </a:bodyPr>
          <a:lstStyle/>
          <a:p>
            <a:pPr marL="457095" lvl="0" indent="-342826" algn="l" rtl="0">
              <a:lnSpc>
                <a:spcPct val="90000"/>
              </a:lnSpc>
              <a:spcBef>
                <a:spcPts val="1000"/>
              </a:spcBef>
              <a:spcAft>
                <a:spcPts val="0"/>
              </a:spcAft>
              <a:buClr>
                <a:schemeClr val="dk1"/>
              </a:buClr>
              <a:buSzPts val="1800"/>
              <a:buChar char="•"/>
            </a:pPr>
            <a:r>
              <a:rPr lang="en-US" sz="1800" dirty="0"/>
              <a:t>To promote high standards in supply chain management production, quality assurance of the products </a:t>
            </a:r>
          </a:p>
          <a:p>
            <a:pPr marL="457095" lvl="0" indent="-342826" algn="l" rtl="0">
              <a:lnSpc>
                <a:spcPct val="90000"/>
              </a:lnSpc>
              <a:spcBef>
                <a:spcPts val="1000"/>
              </a:spcBef>
              <a:spcAft>
                <a:spcPts val="0"/>
              </a:spcAft>
              <a:buClr>
                <a:schemeClr val="dk1"/>
              </a:buClr>
              <a:buSzPts val="1800"/>
              <a:buChar char="•"/>
            </a:pPr>
            <a:r>
              <a:rPr lang="en-US" sz="1800" dirty="0"/>
              <a:t>The preparation of wooden and plastic pallets according to the requirement of the customer.</a:t>
            </a:r>
            <a:endParaRPr sz="1800" dirty="0"/>
          </a:p>
        </p:txBody>
      </p:sp>
      <p:pic>
        <p:nvPicPr>
          <p:cNvPr id="156" name="Google Shape;156;p7"/>
          <p:cNvPicPr preferRelativeResize="0"/>
          <p:nvPr/>
        </p:nvPicPr>
        <p:blipFill rotWithShape="1">
          <a:blip r:embed="rId3">
            <a:alphaModFix/>
          </a:blip>
          <a:srcRect/>
          <a:stretch/>
        </p:blipFill>
        <p:spPr>
          <a:xfrm>
            <a:off x="9580951" y="6053750"/>
            <a:ext cx="2592012" cy="805375"/>
          </a:xfrm>
          <a:prstGeom prst="rect">
            <a:avLst/>
          </a:prstGeom>
          <a:noFill/>
          <a:ln>
            <a:noFill/>
          </a:ln>
        </p:spPr>
      </p:pic>
      <p:pic>
        <p:nvPicPr>
          <p:cNvPr id="4098" name="Picture 2">
            <a:extLst>
              <a:ext uri="{FF2B5EF4-FFF2-40B4-BE49-F238E27FC236}">
                <a16:creationId xmlns:a16="http://schemas.microsoft.com/office/drawing/2014/main" xmlns="" id="{346D7A21-B241-7280-EA22-CEA771F43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2676940"/>
            <a:ext cx="5691187" cy="4181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14"/>
          <p:cNvSpPr txBox="1">
            <a:spLocks noGrp="1"/>
          </p:cNvSpPr>
          <p:nvPr>
            <p:ph type="title"/>
          </p:nvPr>
        </p:nvSpPr>
        <p:spPr>
          <a:xfrm>
            <a:off x="194992" y="192071"/>
            <a:ext cx="104601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CRISP-ML(Q) Methodology</a:t>
            </a:r>
            <a:endParaRPr sz="3200" b="1">
              <a:latin typeface="Times New Roman"/>
              <a:ea typeface="Times New Roman"/>
              <a:cs typeface="Times New Roman"/>
              <a:sym typeface="Times New Roman"/>
            </a:endParaRPr>
          </a:p>
        </p:txBody>
      </p:sp>
      <p:pic>
        <p:nvPicPr>
          <p:cNvPr id="162" name="Google Shape;162;p1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63" name="Google Shape;163;p14"/>
          <p:cNvSpPr txBox="1"/>
          <p:nvPr/>
        </p:nvSpPr>
        <p:spPr>
          <a:xfrm>
            <a:off x="0" y="838200"/>
            <a:ext cx="11162400" cy="7617440"/>
          </a:xfrm>
          <a:prstGeom prst="rect">
            <a:avLst/>
          </a:prstGeom>
          <a:noFill/>
          <a:ln>
            <a:noFill/>
          </a:ln>
        </p:spPr>
        <p:txBody>
          <a:bodyPr spcFirstLastPara="1" wrap="square" lIns="91425" tIns="91425" rIns="91425" bIns="91425" anchor="t" anchorCtr="0">
            <a:spAutoFit/>
          </a:bodyPr>
          <a:lstStyle/>
          <a:p>
            <a:pPr>
              <a:lnSpc>
                <a:spcPct val="115000"/>
              </a:lnSpc>
            </a:pPr>
            <a:r>
              <a:rPr lang="en-US" sz="2000" dirty="0">
                <a:latin typeface="Arial" panose="020B0604020202020204" pitchFamily="34" charset="0"/>
              </a:rPr>
              <a:t>1</a:t>
            </a:r>
            <a:r>
              <a:rPr lang="en-US" sz="2000" b="0" i="0" u="none" strike="noStrike" dirty="0">
                <a:solidFill>
                  <a:srgbClr val="000000"/>
                </a:solidFill>
                <a:effectLst/>
                <a:latin typeface="Arial" panose="020B0604020202020204" pitchFamily="34" charset="0"/>
              </a:rPr>
              <a:t>.</a:t>
            </a:r>
            <a:r>
              <a:rPr lang="en-US" sz="2000" b="1" i="0" u="none" strike="noStrike" dirty="0">
                <a:solidFill>
                  <a:srgbClr val="000000"/>
                </a:solidFill>
                <a:effectLst/>
                <a:latin typeface="Arial" panose="020B0604020202020204" pitchFamily="34" charset="0"/>
              </a:rPr>
              <a:t>Business Understanding:</a:t>
            </a:r>
            <a:r>
              <a:rPr lang="en-US" sz="8000" b="0" dirty="0">
                <a:effectLst/>
              </a:rPr>
              <a:t/>
            </a:r>
            <a:br>
              <a:rPr lang="en-US" sz="8000" b="0" dirty="0">
                <a:effectLst/>
              </a:rPr>
            </a:br>
            <a:r>
              <a:rPr lang="en-US" sz="2000" b="0" i="0" u="sng" dirty="0">
                <a:solidFill>
                  <a:srgbClr val="000000"/>
                </a:solidFill>
                <a:effectLst/>
                <a:latin typeface="+mn-lt"/>
              </a:rPr>
              <a:t>Business problem:  </a:t>
            </a:r>
            <a:r>
              <a:rPr lang="en-US" sz="2000" b="0" i="0" dirty="0">
                <a:solidFill>
                  <a:srgbClr val="000000"/>
                </a:solidFill>
                <a:effectLst/>
                <a:latin typeface="+mn-lt"/>
              </a:rPr>
              <a:t>Reducing t</a:t>
            </a:r>
            <a:r>
              <a:rPr lang="en-US" sz="2000" dirty="0"/>
              <a:t>he number of pallets not being sold and returned by the customer </a:t>
            </a:r>
            <a:r>
              <a:rPr lang="en-US" sz="8000" b="0" dirty="0">
                <a:effectLst/>
              </a:rPr>
              <a:t/>
            </a:r>
            <a:br>
              <a:rPr lang="en-US" sz="8000" b="0" dirty="0">
                <a:effectLst/>
              </a:rPr>
            </a:br>
            <a:r>
              <a:rPr lang="en-US" sz="2000" b="0" i="0" u="sng" dirty="0">
                <a:solidFill>
                  <a:srgbClr val="000000"/>
                </a:solidFill>
                <a:effectLst/>
                <a:latin typeface="Arial" panose="020B0604020202020204" pitchFamily="34" charset="0"/>
              </a:rPr>
              <a:t>Business objective:</a:t>
            </a:r>
            <a:r>
              <a:rPr lang="en-US" sz="2000" b="0" i="0" u="none" strike="noStrike" dirty="0">
                <a:solidFill>
                  <a:srgbClr val="000000"/>
                </a:solidFill>
                <a:effectLst/>
                <a:latin typeface="Arial" panose="020B0604020202020204" pitchFamily="34" charset="0"/>
              </a:rPr>
              <a:t> </a:t>
            </a:r>
            <a:r>
              <a:rPr lang="en-US" sz="2000" dirty="0"/>
              <a:t>Maximize the number of products manufactured and how many pallets are saled</a:t>
            </a:r>
            <a:r>
              <a:rPr lang="en-US" sz="8000" b="0" dirty="0">
                <a:effectLst/>
              </a:rPr>
              <a:t/>
            </a:r>
            <a:br>
              <a:rPr lang="en-US" sz="8000" b="0" dirty="0">
                <a:effectLst/>
              </a:rPr>
            </a:br>
            <a:r>
              <a:rPr lang="en-US" sz="2000" b="0" i="0" u="sng" dirty="0">
                <a:solidFill>
                  <a:srgbClr val="000000"/>
                </a:solidFill>
                <a:effectLst/>
                <a:latin typeface="Arial" panose="020B0604020202020204" pitchFamily="34" charset="0"/>
              </a:rPr>
              <a:t>Business constraints: </a:t>
            </a:r>
            <a:r>
              <a:rPr lang="en-US" sz="2000" dirty="0"/>
              <a:t>To promote high standards in supply chain management production, quality assurance of the products </a:t>
            </a:r>
          </a:p>
          <a:p>
            <a:pPr>
              <a:lnSpc>
                <a:spcPct val="115000"/>
              </a:lnSpc>
            </a:pPr>
            <a:r>
              <a:rPr lang="en-US" sz="2000" u="sng" dirty="0">
                <a:latin typeface="Arial" panose="020B0604020202020204" pitchFamily="34" charset="0"/>
              </a:rPr>
              <a:t>Success Criteria: </a:t>
            </a:r>
            <a:r>
              <a:rPr lang="en-US" sz="2000" dirty="0">
                <a:latin typeface="Arial" panose="020B0604020202020204" pitchFamily="34" charset="0"/>
              </a:rPr>
              <a:t>Integrate the EDA part and prepare the visualization through tableau and by forecasting we can optimize the inventory of future and past</a:t>
            </a:r>
          </a:p>
          <a:p>
            <a:pPr>
              <a:lnSpc>
                <a:spcPct val="115000"/>
              </a:lnSpc>
            </a:pPr>
            <a:r>
              <a:rPr lang="en-IN" sz="2000" u="sng" dirty="0">
                <a:latin typeface="Arial" panose="020B0604020202020204" pitchFamily="34" charset="0"/>
              </a:rPr>
              <a:t>Economic Success Criteria </a:t>
            </a:r>
            <a:r>
              <a:rPr lang="en-US" sz="2000" b="0" i="0" u="none" strike="noStrike" dirty="0">
                <a:solidFill>
                  <a:srgbClr val="000000"/>
                </a:solidFill>
                <a:effectLst/>
                <a:latin typeface="Arial" panose="020B0604020202020204" pitchFamily="34" charset="0"/>
              </a:rPr>
              <a:t>: </a:t>
            </a:r>
            <a:r>
              <a:rPr lang="en-US" sz="2000" dirty="0">
                <a:latin typeface="Arial" panose="020B0604020202020204" pitchFamily="34" charset="0"/>
              </a:rPr>
              <a:t>Cost saving of 10-15% by effective analysis </a:t>
            </a:r>
            <a:r>
              <a:rPr lang="en-US" sz="2000">
                <a:latin typeface="Arial" panose="020B0604020202020204" pitchFamily="34" charset="0"/>
              </a:rPr>
              <a:t>of pallets </a:t>
            </a:r>
            <a:endParaRPr lang="en-US" sz="2000" dirty="0">
              <a:latin typeface="Arial" panose="020B0604020202020204" pitchFamily="34" charset="0"/>
            </a:endParaRPr>
          </a:p>
          <a:p>
            <a:pPr>
              <a:lnSpc>
                <a:spcPct val="115000"/>
              </a:lnSpc>
            </a:pPr>
            <a:r>
              <a:rPr lang="en-US" sz="2000" b="1" i="0" u="none" strike="noStrike" dirty="0">
                <a:solidFill>
                  <a:srgbClr val="000000"/>
                </a:solidFill>
                <a:effectLst/>
                <a:latin typeface="Arial" panose="020B0604020202020204" pitchFamily="34" charset="0"/>
              </a:rPr>
              <a:t>2.Data Understanding:</a:t>
            </a:r>
            <a:r>
              <a:rPr lang="en-US" sz="8000" b="0" dirty="0">
                <a:effectLst/>
              </a:rPr>
              <a:t/>
            </a:r>
            <a:br>
              <a:rPr lang="en-US" sz="8000" b="0" dirty="0">
                <a:effectLst/>
              </a:rPr>
            </a:br>
            <a:r>
              <a:rPr lang="en-US" sz="2000" b="0" i="0" u="none" strike="noStrike" dirty="0">
                <a:solidFill>
                  <a:srgbClr val="000000"/>
                </a:solidFill>
                <a:effectLst/>
                <a:latin typeface="Arial" panose="020B0604020202020204" pitchFamily="34" charset="0"/>
              </a:rPr>
              <a:t>Collect and analyze data related to quantity of plastic pallets and wooden pallets</a:t>
            </a:r>
            <a:r>
              <a:rPr lang="en-US" sz="8000" b="0" dirty="0">
                <a:effectLst/>
              </a:rPr>
              <a:t/>
            </a:r>
            <a:br>
              <a:rPr lang="en-US" sz="8000" b="0" dirty="0">
                <a:effectLst/>
              </a:rPr>
            </a:br>
            <a:r>
              <a:rPr lang="en-US" sz="2000" b="0" i="0" u="none" strike="noStrike" dirty="0">
                <a:solidFill>
                  <a:srgbClr val="000000"/>
                </a:solidFill>
                <a:effectLst/>
                <a:latin typeface="Arial" panose="020B0604020202020204" pitchFamily="34" charset="0"/>
              </a:rPr>
              <a:t> and storage optimization</a:t>
            </a:r>
            <a:r>
              <a:rPr lang="en-US" sz="8000" b="0" dirty="0">
                <a:effectLst/>
              </a:rPr>
              <a:t/>
            </a:r>
            <a:br>
              <a:rPr lang="en-US" sz="8000" b="0" dirty="0">
                <a:effectLst/>
              </a:rPr>
            </a:br>
            <a:r>
              <a:rPr lang="en-US" sz="2000" b="1" i="0" u="none" strike="noStrike" dirty="0">
                <a:solidFill>
                  <a:srgbClr val="000000"/>
                </a:solidFill>
                <a:effectLst/>
                <a:latin typeface="Arial" panose="020B0604020202020204" pitchFamily="34" charset="0"/>
              </a:rPr>
              <a:t>3.Data Preparation:</a:t>
            </a:r>
            <a:r>
              <a:rPr lang="en-US" sz="8000" b="0" dirty="0">
                <a:effectLst/>
              </a:rPr>
              <a:t/>
            </a:r>
            <a:br>
              <a:rPr lang="en-US" sz="8000" b="0" dirty="0">
                <a:effectLst/>
              </a:rPr>
            </a:br>
            <a:r>
              <a:rPr lang="en-US" sz="2000" b="0" i="0" u="none" strike="noStrike" dirty="0">
                <a:solidFill>
                  <a:srgbClr val="000000"/>
                </a:solidFill>
                <a:effectLst/>
                <a:latin typeface="Arial" panose="020B0604020202020204" pitchFamily="34" charset="0"/>
              </a:rPr>
              <a:t>Clean and preprocess data to remove missing values and outliers</a:t>
            </a:r>
            <a:r>
              <a:rPr lang="en-US" sz="8000" b="0" dirty="0">
                <a:effectLst/>
              </a:rPr>
              <a:t/>
            </a:r>
            <a:br>
              <a:rPr lang="en-US" sz="8000" b="0" dirty="0">
                <a:effectLst/>
              </a:rPr>
            </a:br>
            <a:r>
              <a:rPr lang="en-US" sz="2000" b="0" i="0" u="none" strike="noStrike" dirty="0">
                <a:solidFill>
                  <a:srgbClr val="000000"/>
                </a:solidFill>
                <a:effectLst/>
                <a:latin typeface="Arial" panose="020B0604020202020204" pitchFamily="34" charset="0"/>
              </a:rPr>
              <a:t>Transform data into a suitable format for modeling</a:t>
            </a:r>
          </a:p>
          <a:p>
            <a:pPr marL="0" lvl="0" indent="0" algn="l" rtl="0">
              <a:lnSpc>
                <a:spcPct val="115000"/>
              </a:lnSpc>
              <a:spcBef>
                <a:spcPts val="0"/>
              </a:spcBef>
              <a:spcAft>
                <a:spcPts val="0"/>
              </a:spcAft>
              <a:buNone/>
            </a:pPr>
            <a:r>
              <a:rPr lang="en-US" sz="2000" dirty="0"/>
              <a:t>4.</a:t>
            </a:r>
            <a:r>
              <a:rPr lang="en-US" sz="2000" b="1" dirty="0"/>
              <a:t>Data visualization: </a:t>
            </a:r>
            <a:r>
              <a:rPr lang="en-US" sz="2000" dirty="0"/>
              <a:t>Data visualization is viewed in tableau</a:t>
            </a:r>
            <a:r>
              <a:rPr lang="en-US" sz="8000" b="0" dirty="0">
                <a:effectLst/>
              </a:rPr>
              <a:t/>
            </a:r>
            <a:br>
              <a:rPr lang="en-US" sz="8000" b="0" dirty="0">
                <a:effectLst/>
              </a:rPr>
            </a:br>
            <a:r>
              <a:rPr lang="en-US" sz="8000" dirty="0"/>
              <a:t/>
            </a:r>
            <a:br>
              <a:rPr lang="en-US" sz="8000" dirty="0"/>
            </a:br>
            <a:endParaRPr sz="20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Technical Stacks</a:t>
            </a:r>
            <a:endParaRPr sz="3200" b="1">
              <a:latin typeface="Times New Roman"/>
              <a:ea typeface="Times New Roman"/>
              <a:cs typeface="Times New Roman"/>
              <a:sym typeface="Times New Roman"/>
            </a:endParaRPr>
          </a:p>
        </p:txBody>
      </p:sp>
      <p:sp>
        <p:nvSpPr>
          <p:cNvPr id="174" name="Google Shape;174;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75" name="Google Shape;175;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176" name="Google Shape;176;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7" name="TextBox 6">
            <a:extLst>
              <a:ext uri="{FF2B5EF4-FFF2-40B4-BE49-F238E27FC236}">
                <a16:creationId xmlns:a16="http://schemas.microsoft.com/office/drawing/2014/main" xmlns="" id="{BCC9BB5E-3735-F440-DF39-8B8B1E3E569F}"/>
              </a:ext>
            </a:extLst>
          </p:cNvPr>
          <p:cNvSpPr txBox="1"/>
          <p:nvPr/>
        </p:nvSpPr>
        <p:spPr>
          <a:xfrm>
            <a:off x="155575" y="1342664"/>
            <a:ext cx="8687141" cy="1631216"/>
          </a:xfrm>
          <a:prstGeom prst="rect">
            <a:avLst/>
          </a:prstGeom>
          <a:noFill/>
        </p:spPr>
        <p:txBody>
          <a:bodyPr wrap="square">
            <a:spAutoFit/>
          </a:bodyPr>
          <a:lstStyle/>
          <a:p>
            <a:pPr marL="342900" indent="-342900" rtl="0" fontAlgn="base">
              <a:spcBef>
                <a:spcPts val="2900"/>
              </a:spcBef>
              <a:spcAft>
                <a:spcPts val="0"/>
              </a:spcAft>
              <a:buFont typeface="Wingdings" panose="05000000000000000000" pitchFamily="2" charset="2"/>
              <a:buChar char="Ø"/>
            </a:pPr>
            <a:r>
              <a:rPr lang="en-IN" sz="2000" dirty="0">
                <a:solidFill>
                  <a:schemeClr val="tx1"/>
                </a:solidFill>
                <a:latin typeface="+mn-lt"/>
              </a:rPr>
              <a:t>Anaconda IDE</a:t>
            </a:r>
            <a:r>
              <a:rPr lang="en-IN" sz="2000" b="0" i="0" u="none" strike="noStrike" dirty="0">
                <a:solidFill>
                  <a:schemeClr val="tx1"/>
                </a:solidFill>
                <a:effectLst/>
                <a:latin typeface="+mn-lt"/>
              </a:rPr>
              <a:t>: </a:t>
            </a:r>
            <a:r>
              <a:rPr lang="en-IN" sz="2000" b="0" i="0" u="none" strike="noStrike" dirty="0" err="1">
                <a:solidFill>
                  <a:schemeClr val="tx1"/>
                </a:solidFill>
                <a:effectLst/>
                <a:latin typeface="+mn-lt"/>
              </a:rPr>
              <a:t>Jupyter</a:t>
            </a:r>
            <a:endParaRPr lang="en-IN" sz="2000" b="0" i="0" u="none" strike="noStrike" dirty="0">
              <a:solidFill>
                <a:schemeClr val="tx1"/>
              </a:solidFill>
              <a:effectLst/>
              <a:latin typeface="+mn-lt"/>
            </a:endParaRPr>
          </a:p>
          <a:p>
            <a:pPr marL="342900" indent="-342900" rtl="0" fontAlgn="base">
              <a:spcBef>
                <a:spcPts val="0"/>
              </a:spcBef>
              <a:spcAft>
                <a:spcPts val="0"/>
              </a:spcAft>
              <a:buFont typeface="Wingdings" panose="05000000000000000000" pitchFamily="2" charset="2"/>
              <a:buChar char="Ø"/>
            </a:pPr>
            <a:r>
              <a:rPr lang="en-IN" sz="2000" b="0" i="0" u="none" strike="noStrike" dirty="0">
                <a:solidFill>
                  <a:schemeClr val="tx1"/>
                </a:solidFill>
                <a:effectLst/>
                <a:latin typeface="+mn-lt"/>
              </a:rPr>
              <a:t>Database Management: MySQL</a:t>
            </a:r>
          </a:p>
          <a:p>
            <a:pPr marL="342900" indent="-342900" fontAlgn="base">
              <a:buFont typeface="Wingdings" panose="05000000000000000000" pitchFamily="2" charset="2"/>
              <a:buChar char="Ø"/>
            </a:pPr>
            <a:r>
              <a:rPr lang="en-IN" sz="2000" dirty="0">
                <a:solidFill>
                  <a:schemeClr val="tx1"/>
                </a:solidFill>
                <a:latin typeface="+mn-lt"/>
              </a:rPr>
              <a:t>Python Libraries: NumPy, pandas, matplotlib, seaborn, </a:t>
            </a:r>
            <a:r>
              <a:rPr lang="en-IN" sz="2000" dirty="0" err="1">
                <a:solidFill>
                  <a:schemeClr val="tx1"/>
                </a:solidFill>
                <a:latin typeface="+mn-lt"/>
              </a:rPr>
              <a:t>sklearn</a:t>
            </a:r>
            <a:r>
              <a:rPr lang="en-IN" sz="2000" dirty="0">
                <a:solidFill>
                  <a:schemeClr val="tx1"/>
                </a:solidFill>
                <a:latin typeface="+mn-lt"/>
              </a:rPr>
              <a:t>, </a:t>
            </a:r>
            <a:r>
              <a:rPr lang="en-IN" sz="2000" dirty="0" err="1">
                <a:solidFill>
                  <a:schemeClr val="tx1"/>
                </a:solidFill>
                <a:latin typeface="+mn-lt"/>
              </a:rPr>
              <a:t>sweetviz</a:t>
            </a:r>
            <a:r>
              <a:rPr lang="en-IN" sz="2000" dirty="0">
                <a:solidFill>
                  <a:schemeClr val="tx1"/>
                </a:solidFill>
                <a:latin typeface="+mn-lt"/>
              </a:rPr>
              <a:t>, </a:t>
            </a:r>
            <a:r>
              <a:rPr lang="en-IN" sz="2000" dirty="0" err="1">
                <a:solidFill>
                  <a:schemeClr val="tx1"/>
                </a:solidFill>
                <a:latin typeface="+mn-lt"/>
              </a:rPr>
              <a:t>feature_engine</a:t>
            </a:r>
            <a:r>
              <a:rPr lang="en-IN" sz="2000" dirty="0">
                <a:solidFill>
                  <a:schemeClr val="tx1"/>
                </a:solidFill>
                <a:latin typeface="+mn-lt"/>
              </a:rPr>
              <a:t> , </a:t>
            </a:r>
            <a:r>
              <a:rPr lang="en-IN" sz="2000" dirty="0" err="1">
                <a:solidFill>
                  <a:schemeClr val="tx1"/>
                </a:solidFill>
                <a:latin typeface="+mn-lt"/>
              </a:rPr>
              <a:t>sqlalchemy</a:t>
            </a:r>
            <a:r>
              <a:rPr lang="en-IN" sz="2000" dirty="0">
                <a:solidFill>
                  <a:schemeClr val="tx1"/>
                </a:solidFill>
                <a:latin typeface="+mn-lt"/>
              </a:rPr>
              <a:t>, </a:t>
            </a:r>
            <a:r>
              <a:rPr lang="en-IN" sz="2000" dirty="0" err="1">
                <a:solidFill>
                  <a:schemeClr val="tx1"/>
                </a:solidFill>
                <a:latin typeface="+mn-lt"/>
              </a:rPr>
              <a:t>mysql</a:t>
            </a:r>
            <a:r>
              <a:rPr lang="en-IN" sz="2000" dirty="0">
                <a:solidFill>
                  <a:schemeClr val="tx1"/>
                </a:solidFill>
                <a:latin typeface="+mn-lt"/>
              </a:rPr>
              <a:t> and </a:t>
            </a:r>
            <a:r>
              <a:rPr lang="en-IN" sz="2000" dirty="0" err="1">
                <a:solidFill>
                  <a:schemeClr val="tx1"/>
                </a:solidFill>
                <a:latin typeface="+mn-lt"/>
              </a:rPr>
              <a:t>scipy</a:t>
            </a:r>
            <a:r>
              <a:rPr lang="en-IN" sz="2000" dirty="0">
                <a:solidFill>
                  <a:schemeClr val="tx1"/>
                </a:solidFill>
                <a:latin typeface="+mn-lt"/>
              </a:rPr>
              <a:t> </a:t>
            </a:r>
          </a:p>
          <a:p>
            <a:pPr marL="342900" indent="-342900" fontAlgn="base">
              <a:buFont typeface="Wingdings" panose="05000000000000000000" pitchFamily="2" charset="2"/>
              <a:buChar char="Ø"/>
            </a:pPr>
            <a:r>
              <a:rPr lang="en-IN" sz="2000" b="0" i="0" u="none" strike="noStrike" dirty="0">
                <a:solidFill>
                  <a:schemeClr val="tx1"/>
                </a:solidFill>
                <a:effectLst/>
                <a:latin typeface="+mn-lt"/>
              </a:rPr>
              <a:t>Data </a:t>
            </a:r>
            <a:r>
              <a:rPr lang="en-IN" sz="2000" b="0" i="0" u="none" strike="noStrike" dirty="0" err="1">
                <a:solidFill>
                  <a:schemeClr val="tx1"/>
                </a:solidFill>
                <a:effectLst/>
                <a:latin typeface="+mn-lt"/>
              </a:rPr>
              <a:t>visualization:Tableau</a:t>
            </a:r>
            <a:endParaRPr lang="en-IN" sz="2000" b="0" i="0" u="none" strike="noStrike" dirty="0">
              <a:solidFill>
                <a:schemeClr val="tx1"/>
              </a:solidFill>
              <a:effectLst/>
              <a:latin typeface="+mn-l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5113</TotalTime>
  <Words>1148</Words>
  <Application>Microsoft Office PowerPoint</Application>
  <PresentationFormat>Widescreen</PresentationFormat>
  <Paragraphs>274</Paragraphs>
  <Slides>61</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Times New Roman</vt:lpstr>
      <vt:lpstr>Georgia</vt:lpstr>
      <vt:lpstr>Arial</vt:lpstr>
      <vt:lpstr>Wingdings</vt:lpstr>
      <vt:lpstr>Arial Black</vt:lpstr>
      <vt:lpstr>Calibri</vt:lpstr>
      <vt:lpstr>Office Theme</vt:lpstr>
      <vt:lpstr>PowerPoint Presentation</vt:lpstr>
      <vt:lpstr>Project Leadership</vt:lpstr>
      <vt:lpstr>Team Members</vt:lpstr>
      <vt:lpstr>Contents for allot and dehire</vt:lpstr>
      <vt:lpstr>Project Overview and Scope  I  </vt:lpstr>
      <vt:lpstr>Business Problem</vt:lpstr>
      <vt:lpstr>PowerPoint Presentation</vt:lpstr>
      <vt:lpstr>CRISP-ML(Q) Methodology</vt:lpstr>
      <vt:lpstr>Technical Stacks</vt:lpstr>
      <vt:lpstr>Project Architecture</vt:lpstr>
      <vt:lpstr>Data Collection and Understanding</vt:lpstr>
      <vt:lpstr>Data  Dictionary</vt:lpstr>
      <vt:lpstr>Data  Dictionary</vt:lpstr>
      <vt:lpstr>Data Dictionary </vt:lpstr>
      <vt:lpstr>System Requirements</vt:lpstr>
      <vt:lpstr>Data  Information </vt:lpstr>
      <vt:lpstr>Exploratory Data Analysis [EDA]</vt:lpstr>
      <vt:lpstr>EDA Description</vt:lpstr>
      <vt:lpstr>Data Visualization in EDA   For allot         </vt:lpstr>
      <vt:lpstr>Data Visualization- EDA FOR ALLOT</vt:lpstr>
      <vt:lpstr>Data Visualization- EDA FOR ALLOT</vt:lpstr>
      <vt:lpstr>Data Visualization- EDA FOR ALLOT</vt:lpstr>
      <vt:lpstr>Data Visualization- EDA FOR ALLOT</vt:lpstr>
      <vt:lpstr>Data Visualization-EDA FOR ALLOT</vt:lpstr>
      <vt:lpstr>EDA FOR ALLOT</vt:lpstr>
      <vt:lpstr>EDA FOR ALLOT</vt:lpstr>
      <vt:lpstr>EDA FOR ALLOT </vt:lpstr>
      <vt:lpstr>Outliers in allot</vt:lpstr>
      <vt:lpstr>VISUALIZATION IN TABLEAU- Map based on quantity and states in allot</vt:lpstr>
      <vt:lpstr>Parato chart based on wooden pallets</vt:lpstr>
      <vt:lpstr>Waterfall chart based on quantity </vt:lpstr>
      <vt:lpstr>Donut chart based on quantity and rate</vt:lpstr>
      <vt:lpstr>Parato chart based on plastic pallets </vt:lpstr>
      <vt:lpstr>Forecasting based on plastic pallets</vt:lpstr>
      <vt:lpstr>Forecasting based on wooden pallets</vt:lpstr>
      <vt:lpstr>Dashboard for allot</vt:lpstr>
      <vt:lpstr>EDA PART FOR DEHIRE</vt:lpstr>
      <vt:lpstr>Pie chart for LOB,region,BP type</vt:lpstr>
      <vt:lpstr>city</vt:lpstr>
      <vt:lpstr>State</vt:lpstr>
      <vt:lpstr>From wharehousename</vt:lpstr>
      <vt:lpstr>To- Wharehousename</vt:lpstr>
      <vt:lpstr>Pie chart for product category,unit and U_Docstatus</vt:lpstr>
      <vt:lpstr>Pie chart for model type, transfer type,U_Actshiptype</vt:lpstr>
      <vt:lpstr>Dehire-BP CATEGORY</vt:lpstr>
      <vt:lpstr>Pie chart for document type and direct dispatch</vt:lpstr>
      <vt:lpstr>Dehire-Transportor name and vehicle type</vt:lpstr>
      <vt:lpstr>Dehire-loading/unloading and Detension</vt:lpstr>
      <vt:lpstr>Pie- chart for business heads ,U_Assertclass and customer type</vt:lpstr>
      <vt:lpstr>Dehire-flowname</vt:lpstr>
      <vt:lpstr>VISUALIZATION IN TABLEAU- Map based on quantity and states in allot</vt:lpstr>
      <vt:lpstr>Forecasting for plastic pallets for next 2 years</vt:lpstr>
      <vt:lpstr>Map for city wise in quantity</vt:lpstr>
      <vt:lpstr>Pareto charts for plastic pallets</vt:lpstr>
      <vt:lpstr>Pareto chart for wooden pallets</vt:lpstr>
      <vt:lpstr>Dashboard</vt:lpstr>
      <vt:lpstr>PowerPoint Presentation</vt:lpstr>
      <vt:lpstr>Queries ?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hp</cp:lastModifiedBy>
  <cp:revision>22</cp:revision>
  <dcterms:created xsi:type="dcterms:W3CDTF">2022-02-16T01:47:29Z</dcterms:created>
  <dcterms:modified xsi:type="dcterms:W3CDTF">2023-08-29T11:48:19Z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